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448" r:id="rId2"/>
    <p:sldId id="462" r:id="rId3"/>
    <p:sldId id="463" r:id="rId4"/>
    <p:sldId id="443" r:id="rId5"/>
    <p:sldId id="434" r:id="rId6"/>
    <p:sldId id="456" r:id="rId7"/>
    <p:sldId id="457" r:id="rId8"/>
    <p:sldId id="486" r:id="rId9"/>
    <p:sldId id="453" r:id="rId10"/>
    <p:sldId id="458" r:id="rId11"/>
    <p:sldId id="459" r:id="rId12"/>
    <p:sldId id="490" r:id="rId13"/>
    <p:sldId id="512" r:id="rId14"/>
    <p:sldId id="416" r:id="rId15"/>
    <p:sldId id="415" r:id="rId16"/>
    <p:sldId id="417" r:id="rId17"/>
    <p:sldId id="418" r:id="rId18"/>
    <p:sldId id="422" r:id="rId19"/>
    <p:sldId id="436" r:id="rId20"/>
    <p:sldId id="440" r:id="rId21"/>
    <p:sldId id="439" r:id="rId22"/>
    <p:sldId id="441" r:id="rId23"/>
    <p:sldId id="419" r:id="rId24"/>
    <p:sldId id="461" r:id="rId25"/>
    <p:sldId id="493" r:id="rId26"/>
    <p:sldId id="494" r:id="rId27"/>
    <p:sldId id="495" r:id="rId28"/>
    <p:sldId id="496" r:id="rId29"/>
    <p:sldId id="438" r:id="rId30"/>
    <p:sldId id="427" r:id="rId31"/>
    <p:sldId id="491" r:id="rId32"/>
    <p:sldId id="452" r:id="rId33"/>
    <p:sldId id="431" r:id="rId34"/>
    <p:sldId id="430" r:id="rId35"/>
    <p:sldId id="429" r:id="rId36"/>
    <p:sldId id="432" r:id="rId37"/>
    <p:sldId id="428" r:id="rId38"/>
    <p:sldId id="513" r:id="rId39"/>
    <p:sldId id="433" r:id="rId40"/>
    <p:sldId id="421" r:id="rId41"/>
    <p:sldId id="442" r:id="rId42"/>
    <p:sldId id="413" r:id="rId43"/>
    <p:sldId id="446" r:id="rId44"/>
    <p:sldId id="444" r:id="rId45"/>
    <p:sldId id="447" r:id="rId46"/>
    <p:sldId id="449" r:id="rId47"/>
    <p:sldId id="450" r:id="rId48"/>
    <p:sldId id="492" r:id="rId49"/>
    <p:sldId id="409" r:id="rId50"/>
    <p:sldId id="498" r:id="rId51"/>
    <p:sldId id="499" r:id="rId52"/>
    <p:sldId id="500" r:id="rId53"/>
    <p:sldId id="501" r:id="rId54"/>
    <p:sldId id="454" r:id="rId55"/>
  </p:sldIdLst>
  <p:sldSz cx="9144000" cy="6858000" type="screen4x3"/>
  <p:notesSz cx="7099300" cy="10234613"/>
  <p:defaultTextStyle>
    <a:defPPr>
      <a:defRPr lang="es-ES"/>
    </a:defPPr>
    <a:lvl1pPr algn="l" rtl="0" eaLnBrk="0" fontAlgn="base" hangingPunct="0">
      <a:spcBef>
        <a:spcPct val="0"/>
      </a:spcBef>
      <a:spcAft>
        <a:spcPct val="0"/>
      </a:spcAft>
      <a:defRPr sz="2000" kern="1200">
        <a:solidFill>
          <a:schemeClr val="tx1"/>
        </a:solidFill>
        <a:latin typeface="Verdana" charset="0"/>
        <a:ea typeface="ＭＳ Ｐゴシック" charset="-128"/>
        <a:cs typeface="+mn-cs"/>
      </a:defRPr>
    </a:lvl1pPr>
    <a:lvl2pPr marL="457200" algn="l" rtl="0" eaLnBrk="0" fontAlgn="base" hangingPunct="0">
      <a:spcBef>
        <a:spcPct val="0"/>
      </a:spcBef>
      <a:spcAft>
        <a:spcPct val="0"/>
      </a:spcAft>
      <a:defRPr sz="2000" kern="1200">
        <a:solidFill>
          <a:schemeClr val="tx1"/>
        </a:solidFill>
        <a:latin typeface="Verdana" charset="0"/>
        <a:ea typeface="ＭＳ Ｐゴシック" charset="-128"/>
        <a:cs typeface="+mn-cs"/>
      </a:defRPr>
    </a:lvl2pPr>
    <a:lvl3pPr marL="914400" algn="l" rtl="0" eaLnBrk="0" fontAlgn="base" hangingPunct="0">
      <a:spcBef>
        <a:spcPct val="0"/>
      </a:spcBef>
      <a:spcAft>
        <a:spcPct val="0"/>
      </a:spcAft>
      <a:defRPr sz="2000" kern="1200">
        <a:solidFill>
          <a:schemeClr val="tx1"/>
        </a:solidFill>
        <a:latin typeface="Verdana" charset="0"/>
        <a:ea typeface="ＭＳ Ｐゴシック" charset="-128"/>
        <a:cs typeface="+mn-cs"/>
      </a:defRPr>
    </a:lvl3pPr>
    <a:lvl4pPr marL="1371600" algn="l" rtl="0" eaLnBrk="0" fontAlgn="base" hangingPunct="0">
      <a:spcBef>
        <a:spcPct val="0"/>
      </a:spcBef>
      <a:spcAft>
        <a:spcPct val="0"/>
      </a:spcAft>
      <a:defRPr sz="2000" kern="1200">
        <a:solidFill>
          <a:schemeClr val="tx1"/>
        </a:solidFill>
        <a:latin typeface="Verdana" charset="0"/>
        <a:ea typeface="ＭＳ Ｐゴシック" charset="-128"/>
        <a:cs typeface="+mn-cs"/>
      </a:defRPr>
    </a:lvl4pPr>
    <a:lvl5pPr marL="1828800" algn="l" rtl="0" eaLnBrk="0" fontAlgn="base" hangingPunct="0">
      <a:spcBef>
        <a:spcPct val="0"/>
      </a:spcBef>
      <a:spcAft>
        <a:spcPct val="0"/>
      </a:spcAft>
      <a:defRPr sz="2000" kern="1200">
        <a:solidFill>
          <a:schemeClr val="tx1"/>
        </a:solidFill>
        <a:latin typeface="Verdana" charset="0"/>
        <a:ea typeface="ＭＳ Ｐゴシック" charset="-128"/>
        <a:cs typeface="+mn-cs"/>
      </a:defRPr>
    </a:lvl5pPr>
    <a:lvl6pPr marL="2286000" algn="l" defTabSz="914400" rtl="0" eaLnBrk="1" latinLnBrk="0" hangingPunct="1">
      <a:defRPr sz="2000" kern="1200">
        <a:solidFill>
          <a:schemeClr val="tx1"/>
        </a:solidFill>
        <a:latin typeface="Verdana" charset="0"/>
        <a:ea typeface="ＭＳ Ｐゴシック" charset="-128"/>
        <a:cs typeface="+mn-cs"/>
      </a:defRPr>
    </a:lvl6pPr>
    <a:lvl7pPr marL="2743200" algn="l" defTabSz="914400" rtl="0" eaLnBrk="1" latinLnBrk="0" hangingPunct="1">
      <a:defRPr sz="2000" kern="1200">
        <a:solidFill>
          <a:schemeClr val="tx1"/>
        </a:solidFill>
        <a:latin typeface="Verdana" charset="0"/>
        <a:ea typeface="ＭＳ Ｐゴシック" charset="-128"/>
        <a:cs typeface="+mn-cs"/>
      </a:defRPr>
    </a:lvl7pPr>
    <a:lvl8pPr marL="3200400" algn="l" defTabSz="914400" rtl="0" eaLnBrk="1" latinLnBrk="0" hangingPunct="1">
      <a:defRPr sz="2000" kern="1200">
        <a:solidFill>
          <a:schemeClr val="tx1"/>
        </a:solidFill>
        <a:latin typeface="Verdana" charset="0"/>
        <a:ea typeface="ＭＳ Ｐゴシック" charset="-128"/>
        <a:cs typeface="+mn-cs"/>
      </a:defRPr>
    </a:lvl8pPr>
    <a:lvl9pPr marL="3657600" algn="l" defTabSz="914400" rtl="0" eaLnBrk="1" latinLnBrk="0" hangingPunct="1">
      <a:defRPr sz="2000" kern="1200">
        <a:solidFill>
          <a:schemeClr val="tx1"/>
        </a:solidFill>
        <a:latin typeface="Verdana"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9A9A9"/>
    <a:srgbClr val="F98A8D"/>
    <a:srgbClr val="0000FF"/>
    <a:srgbClr val="CC0000"/>
    <a:srgbClr val="777777"/>
    <a:srgbClr val="333333"/>
    <a:srgbClr val="5F5F5F"/>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76"/>
    <p:restoredTop sz="71841"/>
  </p:normalViewPr>
  <p:slideViewPr>
    <p:cSldViewPr>
      <p:cViewPr varScale="1">
        <p:scale>
          <a:sx n="66" d="100"/>
          <a:sy n="66" d="100"/>
        </p:scale>
        <p:origin x="125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105" d="100"/>
          <a:sy n="105" d="100"/>
        </p:scale>
        <p:origin x="-3416" y="-12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Arial" pitchFamily="-107" charset="0"/>
                <a:ea typeface="+mn-ea"/>
                <a:cs typeface="+mn-cs"/>
              </a:defRPr>
            </a:lvl1pPr>
          </a:lstStyle>
          <a:p>
            <a:pPr>
              <a:defRPr/>
            </a:pPr>
            <a:endParaRPr lang="ca-ES"/>
          </a:p>
        </p:txBody>
      </p:sp>
      <p:sp>
        <p:nvSpPr>
          <p:cNvPr id="62467"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pitchFamily="-107" charset="0"/>
                <a:ea typeface="+mn-ea"/>
                <a:cs typeface="+mn-cs"/>
              </a:defRPr>
            </a:lvl1pPr>
          </a:lstStyle>
          <a:p>
            <a:pPr>
              <a:defRPr/>
            </a:pPr>
            <a:endParaRPr lang="ca-ES"/>
          </a:p>
        </p:txBody>
      </p:sp>
      <p:sp>
        <p:nvSpPr>
          <p:cNvPr id="62468"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Arial" pitchFamily="-107" charset="0"/>
                <a:ea typeface="+mn-ea"/>
                <a:cs typeface="+mn-cs"/>
              </a:defRPr>
            </a:lvl1pPr>
          </a:lstStyle>
          <a:p>
            <a:pPr>
              <a:defRPr/>
            </a:pPr>
            <a:endParaRPr lang="ca-ES"/>
          </a:p>
        </p:txBody>
      </p:sp>
      <p:sp>
        <p:nvSpPr>
          <p:cNvPr id="62469"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a:latin typeface="Arial" charset="0"/>
              </a:defRPr>
            </a:lvl1pPr>
          </a:lstStyle>
          <a:p>
            <a:pPr>
              <a:defRPr/>
            </a:pPr>
            <a:fld id="{B2FFA7A6-33E3-4C4E-8195-1791233064EB}" type="slidenum">
              <a:rPr lang="ca-ES" altLang="x-none"/>
              <a:pPr>
                <a:defRPr/>
              </a:pPr>
              <a:t>‹Nº›</a:t>
            </a:fld>
            <a:endParaRPr lang="ca-E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Arial" pitchFamily="-107" charset="0"/>
                <a:ea typeface="+mn-ea"/>
                <a:cs typeface="+mn-cs"/>
              </a:defRPr>
            </a:lvl1pPr>
          </a:lstStyle>
          <a:p>
            <a:pPr>
              <a:defRPr/>
            </a:pPr>
            <a:endParaRPr lang="es-ES"/>
          </a:p>
        </p:txBody>
      </p:sp>
      <p:sp>
        <p:nvSpPr>
          <p:cNvPr id="3075"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pitchFamily="-107" charset="0"/>
                <a:ea typeface="+mn-ea"/>
                <a:cs typeface="+mn-cs"/>
              </a:defRPr>
            </a:lvl1pPr>
          </a:lstStyle>
          <a:p>
            <a:pPr>
              <a:defRPr/>
            </a:pPr>
            <a:endParaRPr lang="es-ES"/>
          </a:p>
        </p:txBody>
      </p:sp>
      <p:sp>
        <p:nvSpPr>
          <p:cNvPr id="3076"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s-ES" altLang="x-none" noProof="0"/>
              <a:t>Haga clic para modificar el estilo de texto del patrón</a:t>
            </a:r>
          </a:p>
          <a:p>
            <a:pPr lvl="1"/>
            <a:r>
              <a:rPr lang="es-ES" altLang="x-none" noProof="0"/>
              <a:t>Segundo nivel</a:t>
            </a:r>
          </a:p>
          <a:p>
            <a:pPr lvl="2"/>
            <a:r>
              <a:rPr lang="es-ES" altLang="x-none" noProof="0"/>
              <a:t>Tercer nivel</a:t>
            </a:r>
          </a:p>
          <a:p>
            <a:pPr lvl="3"/>
            <a:r>
              <a:rPr lang="es-ES" altLang="x-none" noProof="0"/>
              <a:t>Cuarto nivel</a:t>
            </a:r>
          </a:p>
          <a:p>
            <a:pPr lvl="4"/>
            <a:r>
              <a:rPr lang="es-ES" altLang="x-none" noProof="0"/>
              <a:t>Quinto nivel</a:t>
            </a:r>
          </a:p>
        </p:txBody>
      </p:sp>
      <p:sp>
        <p:nvSpPr>
          <p:cNvPr id="3078"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Arial" pitchFamily="-107" charset="0"/>
                <a:ea typeface="+mn-ea"/>
                <a:cs typeface="+mn-cs"/>
              </a:defRPr>
            </a:lvl1pPr>
          </a:lstStyle>
          <a:p>
            <a:pPr>
              <a:defRPr/>
            </a:pPr>
            <a:endParaRPr lang="es-ES"/>
          </a:p>
        </p:txBody>
      </p:sp>
      <p:sp>
        <p:nvSpPr>
          <p:cNvPr id="3079"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a:latin typeface="Arial" charset="0"/>
              </a:defRPr>
            </a:lvl1pPr>
          </a:lstStyle>
          <a:p>
            <a:pPr>
              <a:defRPr/>
            </a:pPr>
            <a:fld id="{033BDAC6-FC36-A648-A30F-DB870F069BDE}" type="slidenum">
              <a:rPr lang="es-ES" altLang="x-none"/>
              <a:pPr>
                <a:defRPr/>
              </a:pPr>
              <a:t>‹Nº›</a:t>
            </a:fld>
            <a:endParaRPr lang="es-E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iki.cotch.net/index.php/Common_ancesto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130D55E3-0C6E-4B4E-A21F-A57EA95536E9}" type="slidenum">
              <a:rPr lang="es-ES" altLang="x-none" sz="1300"/>
              <a:pPr>
                <a:spcBef>
                  <a:spcPct val="0"/>
                </a:spcBef>
              </a:pPr>
              <a:t>1</a:t>
            </a:fld>
            <a:endParaRPr lang="es-ES" altLang="x-none" sz="1300"/>
          </a:p>
        </p:txBody>
      </p:sp>
      <p:sp>
        <p:nvSpPr>
          <p:cNvPr id="6146" name="Rectangle 2"/>
          <p:cNvSpPr>
            <a:spLocks noGrp="1" noRot="1" noChangeAspect="1" noChangeArrowheads="1" noTextEdit="1"/>
          </p:cNvSpPr>
          <p:nvPr>
            <p:ph type="sldImg"/>
          </p:nvPr>
        </p:nvSpPr>
        <p:spPr>
          <a:xfrm>
            <a:off x="992188" y="768350"/>
            <a:ext cx="5114925" cy="3836988"/>
          </a:xfrm>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s-ES_tradnl" altLang="x-none">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0533EAB-38A0-5E43-9B2E-24F8E4468C56}" type="slidenum">
              <a:rPr lang="es-ES" altLang="x-none" sz="1300"/>
              <a:pPr>
                <a:spcBef>
                  <a:spcPct val="0"/>
                </a:spcBef>
              </a:pPr>
              <a:t>19</a:t>
            </a:fld>
            <a:endParaRPr lang="es-ES" altLang="x-none" sz="1300"/>
          </a:p>
        </p:txBody>
      </p:sp>
      <p:sp>
        <p:nvSpPr>
          <p:cNvPr id="33794" name="Rectangle 2"/>
          <p:cNvSpPr>
            <a:spLocks noGrp="1" noRot="1" noChangeAspect="1" noChangeArrowheads="1" noTextEdit="1"/>
          </p:cNvSpPr>
          <p:nvPr>
            <p:ph type="sldImg"/>
          </p:nvPr>
        </p:nvSpPr>
        <p:spPr>
          <a:xfrm>
            <a:off x="992188" y="768350"/>
            <a:ext cx="5114925" cy="3836988"/>
          </a:xfrm>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s-ES_tradnl" altLang="x-none">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15EDC86E-29AB-BA4D-8CEA-C105F48F7DD5}" type="slidenum">
              <a:rPr lang="es-ES" altLang="x-none" sz="1300"/>
              <a:pPr>
                <a:spcBef>
                  <a:spcPct val="0"/>
                </a:spcBef>
              </a:pPr>
              <a:t>20</a:t>
            </a:fld>
            <a:endParaRPr lang="es-ES" altLang="x-none" sz="1300"/>
          </a:p>
        </p:txBody>
      </p:sp>
      <p:sp>
        <p:nvSpPr>
          <p:cNvPr id="35842" name="Rectangle 2"/>
          <p:cNvSpPr>
            <a:spLocks noGrp="1" noRot="1" noChangeAspect="1" noChangeArrowheads="1" noTextEdit="1"/>
          </p:cNvSpPr>
          <p:nvPr>
            <p:ph type="sldImg"/>
          </p:nvPr>
        </p:nvSpPr>
        <p:spPr>
          <a:xfrm>
            <a:off x="992188" y="768350"/>
            <a:ext cx="5114925" cy="3836988"/>
          </a:xfrm>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s-ES_tradnl" altLang="x-none">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842766B8-F88E-7F42-9EC4-7ECF64E9ABC0}" type="slidenum">
              <a:rPr lang="es-ES" altLang="x-none" sz="1300"/>
              <a:pPr>
                <a:spcBef>
                  <a:spcPct val="0"/>
                </a:spcBef>
              </a:pPr>
              <a:t>21</a:t>
            </a:fld>
            <a:endParaRPr lang="es-ES" altLang="x-none" sz="1300"/>
          </a:p>
        </p:txBody>
      </p:sp>
      <p:sp>
        <p:nvSpPr>
          <p:cNvPr id="37890" name="Rectangle 2"/>
          <p:cNvSpPr>
            <a:spLocks noGrp="1" noRot="1" noChangeAspect="1" noChangeArrowheads="1" noTextEdit="1"/>
          </p:cNvSpPr>
          <p:nvPr>
            <p:ph type="sldImg"/>
          </p:nvPr>
        </p:nvSpPr>
        <p:spPr>
          <a:xfrm>
            <a:off x="992188" y="768350"/>
            <a:ext cx="5114925" cy="3836988"/>
          </a:xfrm>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s-ES_tradnl" altLang="x-none">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F798B932-7DF3-FB45-8B25-4FEA67A3B76C}" type="slidenum">
              <a:rPr lang="es-ES" altLang="x-none" sz="1300"/>
              <a:pPr>
                <a:spcBef>
                  <a:spcPct val="0"/>
                </a:spcBef>
              </a:pPr>
              <a:t>22</a:t>
            </a:fld>
            <a:endParaRPr lang="es-ES" altLang="x-none" sz="1300"/>
          </a:p>
        </p:txBody>
      </p:sp>
      <p:sp>
        <p:nvSpPr>
          <p:cNvPr id="39938" name="Rectangle 2"/>
          <p:cNvSpPr>
            <a:spLocks noGrp="1" noRot="1" noChangeAspect="1" noChangeArrowheads="1" noTextEdit="1"/>
          </p:cNvSpPr>
          <p:nvPr>
            <p:ph type="sldImg"/>
          </p:nvPr>
        </p:nvSpPr>
        <p:spPr>
          <a:xfrm>
            <a:off x="992188" y="768350"/>
            <a:ext cx="5114925" cy="3836988"/>
          </a:xfrm>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s-ES_tradnl" altLang="x-none">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1B2AEDCB-5AB7-6948-80A4-4F538B70B800}" type="slidenum">
              <a:rPr lang="es-ES" altLang="x-none" sz="1300"/>
              <a:pPr>
                <a:spcBef>
                  <a:spcPct val="0"/>
                </a:spcBef>
              </a:pPr>
              <a:t>23</a:t>
            </a:fld>
            <a:endParaRPr lang="es-ES" altLang="x-none" sz="1300"/>
          </a:p>
        </p:txBody>
      </p:sp>
      <p:sp>
        <p:nvSpPr>
          <p:cNvPr id="41986"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4198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x-none">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C7234B16-97FC-464A-90EE-AD288131EBA5}" type="slidenum">
              <a:rPr lang="es-ES" altLang="x-none" sz="1300"/>
              <a:pPr>
                <a:spcBef>
                  <a:spcPct val="0"/>
                </a:spcBef>
              </a:pPr>
              <a:t>24</a:t>
            </a:fld>
            <a:endParaRPr lang="es-ES" altLang="x-none" sz="1300"/>
          </a:p>
        </p:txBody>
      </p:sp>
      <p:sp>
        <p:nvSpPr>
          <p:cNvPr id="44034"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4403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x-none">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2168CEBC-87C6-D346-A4D7-698F29791D33}" type="slidenum">
              <a:rPr lang="es-ES" altLang="x-none" sz="1300"/>
              <a:pPr>
                <a:spcBef>
                  <a:spcPct val="0"/>
                </a:spcBef>
              </a:pPr>
              <a:t>29</a:t>
            </a:fld>
            <a:endParaRPr lang="es-ES" altLang="x-none" sz="1300"/>
          </a:p>
        </p:txBody>
      </p:sp>
      <p:sp>
        <p:nvSpPr>
          <p:cNvPr id="50178" name="Rectangle 2"/>
          <p:cNvSpPr>
            <a:spLocks noGrp="1" noRot="1" noChangeAspect="1" noChangeArrowheads="1" noTextEdit="1"/>
          </p:cNvSpPr>
          <p:nvPr>
            <p:ph type="sldImg"/>
          </p:nvPr>
        </p:nvSpPr>
        <p:spPr>
          <a:xfrm>
            <a:off x="992188" y="768350"/>
            <a:ext cx="5114925" cy="3836988"/>
          </a:xfrm>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s-ES_tradnl" altLang="x-none">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646865F2-4653-6F4E-B098-8F948D94873D}" type="slidenum">
              <a:rPr lang="es-ES" altLang="x-none" sz="1300"/>
              <a:pPr>
                <a:spcBef>
                  <a:spcPct val="0"/>
                </a:spcBef>
              </a:pPr>
              <a:t>30</a:t>
            </a:fld>
            <a:endParaRPr lang="es-ES" altLang="x-none" sz="1300"/>
          </a:p>
        </p:txBody>
      </p:sp>
      <p:sp>
        <p:nvSpPr>
          <p:cNvPr id="52226" name="Rectangle 2"/>
          <p:cNvSpPr>
            <a:spLocks noGrp="1" noRot="1" noChangeAspect="1" noChangeArrowheads="1" noTextEdit="1"/>
          </p:cNvSpPr>
          <p:nvPr>
            <p:ph type="sldImg"/>
          </p:nvPr>
        </p:nvSpPr>
        <p:spPr>
          <a:xfrm>
            <a:off x="992188" y="766763"/>
            <a:ext cx="5116512" cy="3836987"/>
          </a:xfrm>
          <a:ln/>
        </p:spPr>
      </p:sp>
      <p:sp>
        <p:nvSpPr>
          <p:cNvPr id="52227" name="Rectangle 3"/>
          <p:cNvSpPr>
            <a:spLocks noGrp="1" noChangeArrowheads="1"/>
          </p:cNvSpPr>
          <p:nvPr>
            <p:ph type="body" idx="1"/>
          </p:nvPr>
        </p:nvSpPr>
        <p:spPr>
          <a:xfrm>
            <a:off x="709613" y="4860925"/>
            <a:ext cx="5680075"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s-ES" altLang="x-none" b="1" dirty="0" err="1">
                <a:latin typeface="Arial" charset="0"/>
              </a:rPr>
              <a:t>Pax</a:t>
            </a:r>
            <a:r>
              <a:rPr lang="es-ES" altLang="x-none" b="1" dirty="0">
                <a:latin typeface="Arial" charset="0"/>
              </a:rPr>
              <a:t> 6 </a:t>
            </a:r>
            <a:r>
              <a:rPr lang="es-ES" altLang="x-none" b="1" dirty="0" err="1">
                <a:latin typeface="Arial" charset="0"/>
              </a:rPr>
              <a:t>is</a:t>
            </a:r>
            <a:r>
              <a:rPr lang="es-ES" altLang="x-none" b="1" dirty="0">
                <a:latin typeface="Arial" charset="0"/>
              </a:rPr>
              <a:t> a universal master control gene </a:t>
            </a:r>
            <a:r>
              <a:rPr lang="es-ES" altLang="x-none" b="1" dirty="0" err="1">
                <a:latin typeface="Arial" charset="0"/>
              </a:rPr>
              <a:t>for</a:t>
            </a:r>
            <a:r>
              <a:rPr lang="es-ES" altLang="x-none" b="1" dirty="0">
                <a:latin typeface="Arial" charset="0"/>
              </a:rPr>
              <a:t> </a:t>
            </a:r>
            <a:r>
              <a:rPr lang="es-ES" altLang="x-none" b="1" dirty="0" err="1">
                <a:latin typeface="Arial" charset="0"/>
              </a:rPr>
              <a:t>eye</a:t>
            </a:r>
            <a:r>
              <a:rPr lang="es-ES" altLang="x-none" b="1" dirty="0">
                <a:latin typeface="Arial" charset="0"/>
              </a:rPr>
              <a:t> </a:t>
            </a:r>
            <a:r>
              <a:rPr lang="es-ES" altLang="x-none" b="1" dirty="0" err="1">
                <a:latin typeface="Arial" charset="0"/>
              </a:rPr>
              <a:t>morphogenesis</a:t>
            </a:r>
            <a:r>
              <a:rPr lang="es-ES" altLang="x-none" b="1" dirty="0">
                <a:latin typeface="Arial" charset="0"/>
              </a:rPr>
              <a:t>. </a:t>
            </a:r>
            <a:r>
              <a:rPr lang="es-ES" altLang="x-none" b="1" dirty="0" err="1">
                <a:latin typeface="Arial" charset="0"/>
              </a:rPr>
              <a:t>Since</a:t>
            </a:r>
            <a:endParaRPr lang="es-ES" altLang="x-none" b="1" dirty="0">
              <a:latin typeface="Arial" charset="0"/>
            </a:endParaRPr>
          </a:p>
          <a:p>
            <a:pPr eaLnBrk="1" hangingPunct="1"/>
            <a:r>
              <a:rPr lang="es-ES" altLang="x-none" b="1" dirty="0" err="1">
                <a:latin typeface="Arial" charset="0"/>
              </a:rPr>
              <a:t>all</a:t>
            </a:r>
            <a:r>
              <a:rPr lang="es-ES" altLang="x-none" b="1" dirty="0">
                <a:latin typeface="Arial" charset="0"/>
              </a:rPr>
              <a:t> </a:t>
            </a:r>
            <a:r>
              <a:rPr lang="es-ES" altLang="x-none" b="1" dirty="0" err="1">
                <a:latin typeface="Arial" charset="0"/>
              </a:rPr>
              <a:t>metazoan</a:t>
            </a:r>
            <a:r>
              <a:rPr lang="es-ES" altLang="x-none" b="1" dirty="0">
                <a:latin typeface="Arial" charset="0"/>
              </a:rPr>
              <a:t> </a:t>
            </a:r>
            <a:r>
              <a:rPr lang="es-ES" altLang="x-none" b="1" dirty="0" err="1">
                <a:latin typeface="Arial" charset="0"/>
              </a:rPr>
              <a:t>eyes</a:t>
            </a:r>
            <a:r>
              <a:rPr lang="es-ES" altLang="x-none" b="1" dirty="0">
                <a:latin typeface="Arial" charset="0"/>
              </a:rPr>
              <a:t> use </a:t>
            </a:r>
            <a:r>
              <a:rPr lang="es-ES" altLang="x-none" b="1" dirty="0" err="1">
                <a:latin typeface="Arial" charset="0"/>
              </a:rPr>
              <a:t>rhodopsin</a:t>
            </a:r>
            <a:r>
              <a:rPr lang="es-ES" altLang="x-none" b="1" dirty="0">
                <a:latin typeface="Arial" charset="0"/>
              </a:rPr>
              <a:t> as a </a:t>
            </a:r>
            <a:r>
              <a:rPr lang="es-ES" altLang="x-none" b="1" dirty="0" err="1">
                <a:latin typeface="Arial" charset="0"/>
              </a:rPr>
              <a:t>photoreceptor</a:t>
            </a:r>
            <a:r>
              <a:rPr lang="es-ES" altLang="x-none" b="1" dirty="0">
                <a:latin typeface="Arial" charset="0"/>
              </a:rPr>
              <a:t> </a:t>
            </a:r>
            <a:r>
              <a:rPr lang="es-ES" altLang="x-none" b="1" dirty="0" err="1">
                <a:latin typeface="Arial" charset="0"/>
              </a:rPr>
              <a:t>molecule</a:t>
            </a:r>
            <a:r>
              <a:rPr lang="es-ES" altLang="x-none" b="1" dirty="0">
                <a:latin typeface="Arial" charset="0"/>
              </a:rPr>
              <a:t> and </a:t>
            </a:r>
            <a:r>
              <a:rPr lang="es-ES" altLang="x-none" b="1" dirty="0" err="1">
                <a:latin typeface="Arial" charset="0"/>
              </a:rPr>
              <a:t>the</a:t>
            </a:r>
            <a:r>
              <a:rPr lang="es-ES" altLang="x-none" b="1" dirty="0">
                <a:latin typeface="Arial" charset="0"/>
              </a:rPr>
              <a:t> </a:t>
            </a:r>
            <a:r>
              <a:rPr lang="es-ES" altLang="x-none" b="1" dirty="0" err="1">
                <a:latin typeface="Arial" charset="0"/>
              </a:rPr>
              <a:t>same</a:t>
            </a:r>
            <a:r>
              <a:rPr lang="es-ES" altLang="x-none" b="1" dirty="0">
                <a:latin typeface="Arial" charset="0"/>
              </a:rPr>
              <a:t> master control gene</a:t>
            </a:r>
          </a:p>
          <a:p>
            <a:pPr eaLnBrk="1" hangingPunct="1"/>
            <a:r>
              <a:rPr lang="es-ES" altLang="x-none" b="1" dirty="0" err="1">
                <a:latin typeface="Arial" charset="0"/>
              </a:rPr>
              <a:t>for</a:t>
            </a:r>
            <a:r>
              <a:rPr lang="es-ES" altLang="x-none" b="1" dirty="0">
                <a:latin typeface="Arial" charset="0"/>
              </a:rPr>
              <a:t> </a:t>
            </a:r>
            <a:r>
              <a:rPr lang="es-ES" altLang="x-none" b="1" dirty="0" err="1">
                <a:latin typeface="Arial" charset="0"/>
              </a:rPr>
              <a:t>eye</a:t>
            </a:r>
            <a:r>
              <a:rPr lang="es-ES" altLang="x-none" b="1" dirty="0">
                <a:latin typeface="Arial" charset="0"/>
              </a:rPr>
              <a:t> </a:t>
            </a:r>
            <a:r>
              <a:rPr lang="es-ES" altLang="x-none" b="1" dirty="0" err="1">
                <a:latin typeface="Arial" charset="0"/>
              </a:rPr>
              <a:t>development</a:t>
            </a:r>
            <a:r>
              <a:rPr lang="es-ES" altLang="x-none" b="1" dirty="0">
                <a:latin typeface="Arial" charset="0"/>
              </a:rPr>
              <a:t>, </a:t>
            </a:r>
            <a:r>
              <a:rPr lang="es-ES" altLang="x-none" b="1" dirty="0" err="1">
                <a:latin typeface="Arial" charset="0"/>
              </a:rPr>
              <a:t>we</a:t>
            </a:r>
            <a:r>
              <a:rPr lang="es-ES" altLang="x-none" b="1" dirty="0">
                <a:latin typeface="Arial" charset="0"/>
              </a:rPr>
              <a:t> </a:t>
            </a:r>
            <a:r>
              <a:rPr lang="es-ES" altLang="x-none" b="1" dirty="0" err="1">
                <a:latin typeface="Arial" charset="0"/>
              </a:rPr>
              <a:t>postulate</a:t>
            </a:r>
            <a:r>
              <a:rPr lang="es-ES" altLang="x-none" b="1" dirty="0">
                <a:latin typeface="Arial" charset="0"/>
              </a:rPr>
              <a:t> a </a:t>
            </a:r>
            <a:r>
              <a:rPr lang="es-ES" altLang="x-none" b="1" dirty="0" err="1">
                <a:latin typeface="Arial" charset="0"/>
              </a:rPr>
              <a:t>monophyletic</a:t>
            </a:r>
            <a:r>
              <a:rPr lang="es-ES" altLang="x-none" b="1" dirty="0">
                <a:latin typeface="Arial" charset="0"/>
              </a:rPr>
              <a:t> </a:t>
            </a:r>
            <a:r>
              <a:rPr lang="es-ES" altLang="x-none" b="1" dirty="0" err="1">
                <a:latin typeface="Arial" charset="0"/>
              </a:rPr>
              <a:t>origin</a:t>
            </a:r>
            <a:r>
              <a:rPr lang="es-ES" altLang="x-none" b="1" dirty="0">
                <a:latin typeface="Arial" charset="0"/>
              </a:rPr>
              <a:t> of </a:t>
            </a:r>
            <a:r>
              <a:rPr lang="es-ES" altLang="x-none" b="1" dirty="0" err="1">
                <a:latin typeface="Arial" charset="0"/>
              </a:rPr>
              <a:t>the</a:t>
            </a:r>
            <a:r>
              <a:rPr lang="es-ES" altLang="x-none" b="1" dirty="0">
                <a:latin typeface="Arial" charset="0"/>
              </a:rPr>
              <a:t> </a:t>
            </a:r>
            <a:r>
              <a:rPr lang="es-ES" altLang="x-none" b="1" dirty="0" err="1">
                <a:latin typeface="Arial" charset="0"/>
              </a:rPr>
              <a:t>various</a:t>
            </a:r>
            <a:r>
              <a:rPr lang="es-ES" altLang="x-none" b="1" dirty="0">
                <a:latin typeface="Arial" charset="0"/>
              </a:rPr>
              <a:t> </a:t>
            </a:r>
            <a:r>
              <a:rPr lang="es-ES" altLang="x-none" b="1" dirty="0" err="1">
                <a:latin typeface="Arial" charset="0"/>
              </a:rPr>
              <a:t>eye</a:t>
            </a:r>
            <a:r>
              <a:rPr lang="es-ES" altLang="x-none" b="1" dirty="0">
                <a:latin typeface="Arial" charset="0"/>
              </a:rPr>
              <a:t> </a:t>
            </a:r>
            <a:r>
              <a:rPr lang="es-ES" altLang="x-none" b="1" dirty="0" err="1">
                <a:latin typeface="Arial" charset="0"/>
              </a:rPr>
              <a:t>types</a:t>
            </a:r>
            <a:r>
              <a:rPr lang="es-ES" altLang="x-none" b="1" dirty="0">
                <a:latin typeface="Arial" charset="0"/>
              </a:rPr>
              <a:t>.</a:t>
            </a:r>
            <a:endParaRPr lang="es-ES" altLang="x-none" dirty="0">
              <a:latin typeface="Arial" charset="0"/>
            </a:endParaRPr>
          </a:p>
          <a:p>
            <a:pPr eaLnBrk="1" hangingPunct="1"/>
            <a:endParaRPr lang="es-ES" altLang="x-none" dirty="0">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9FB9144E-6BBF-FD44-B1FE-615E7034CD01}" type="slidenum">
              <a:rPr lang="es-ES" altLang="x-none" sz="1300"/>
              <a:pPr>
                <a:spcBef>
                  <a:spcPct val="0"/>
                </a:spcBef>
              </a:pPr>
              <a:t>31</a:t>
            </a:fld>
            <a:endParaRPr lang="es-ES" altLang="x-none" sz="1300"/>
          </a:p>
        </p:txBody>
      </p:sp>
      <p:sp>
        <p:nvSpPr>
          <p:cNvPr id="54274" name="Rectangle 2"/>
          <p:cNvSpPr>
            <a:spLocks noGrp="1" noRot="1" noChangeAspect="1" noChangeArrowheads="1" noTextEdit="1"/>
          </p:cNvSpPr>
          <p:nvPr>
            <p:ph type="sldImg"/>
          </p:nvPr>
        </p:nvSpPr>
        <p:spPr>
          <a:xfrm>
            <a:off x="992188" y="766763"/>
            <a:ext cx="5116512" cy="3836987"/>
          </a:xfrm>
          <a:ln/>
        </p:spPr>
      </p:sp>
      <p:sp>
        <p:nvSpPr>
          <p:cNvPr id="54275" name="Rectangle 3"/>
          <p:cNvSpPr>
            <a:spLocks noGrp="1" noChangeArrowheads="1"/>
          </p:cNvSpPr>
          <p:nvPr>
            <p:ph type="body" idx="1"/>
          </p:nvPr>
        </p:nvSpPr>
        <p:spPr>
          <a:xfrm>
            <a:off x="709613" y="4860925"/>
            <a:ext cx="5680075"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s-ES" altLang="x-none" b="1">
                <a:latin typeface="Arial" charset="0"/>
              </a:rPr>
              <a:t>Pax 6 is a universal master control gene for eye morphogenesis. Since</a:t>
            </a:r>
          </a:p>
          <a:p>
            <a:pPr eaLnBrk="1" hangingPunct="1"/>
            <a:r>
              <a:rPr lang="es-ES" altLang="x-none" b="1">
                <a:latin typeface="Arial" charset="0"/>
              </a:rPr>
              <a:t>all metazoan eyes use rhodopsin as a photoreceptor molecule and the same master control gene</a:t>
            </a:r>
          </a:p>
          <a:p>
            <a:pPr eaLnBrk="1" hangingPunct="1"/>
            <a:r>
              <a:rPr lang="es-ES" altLang="x-none" b="1">
                <a:latin typeface="Arial" charset="0"/>
              </a:rPr>
              <a:t>for eye development, we postulate a monophyletic origin of the various eye types.</a:t>
            </a:r>
            <a:endParaRPr lang="es-ES" altLang="x-none">
              <a:latin typeface="Arial" charset="0"/>
            </a:endParaRPr>
          </a:p>
          <a:p>
            <a:pPr eaLnBrk="1" hangingPunct="1"/>
            <a:endParaRPr lang="es-ES" altLang="x-none">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5183E3B7-FEBB-A04F-83C4-90F4EF7B1CEC}" type="slidenum">
              <a:rPr lang="es-ES" altLang="x-none" sz="1300"/>
              <a:pPr>
                <a:spcBef>
                  <a:spcPct val="0"/>
                </a:spcBef>
              </a:pPr>
              <a:t>33</a:t>
            </a:fld>
            <a:endParaRPr lang="es-ES" altLang="x-none" sz="1300"/>
          </a:p>
        </p:txBody>
      </p:sp>
      <p:sp>
        <p:nvSpPr>
          <p:cNvPr id="57346" name="Rectangle 2"/>
          <p:cNvSpPr>
            <a:spLocks noGrp="1" noRot="1" noChangeAspect="1" noChangeArrowheads="1" noTextEdit="1"/>
          </p:cNvSpPr>
          <p:nvPr>
            <p:ph type="sldImg"/>
          </p:nvPr>
        </p:nvSpPr>
        <p:spPr>
          <a:xfrm>
            <a:off x="992188" y="766763"/>
            <a:ext cx="5116512" cy="3836987"/>
          </a:xfrm>
          <a:ln/>
        </p:spPr>
      </p:sp>
      <p:sp>
        <p:nvSpPr>
          <p:cNvPr id="57347" name="Rectangle 3"/>
          <p:cNvSpPr>
            <a:spLocks noGrp="1" noChangeArrowheads="1"/>
          </p:cNvSpPr>
          <p:nvPr>
            <p:ph type="body" idx="1"/>
          </p:nvPr>
        </p:nvSpPr>
        <p:spPr>
          <a:xfrm>
            <a:off x="709613" y="4860925"/>
            <a:ext cx="5680075"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ca-ES" altLang="x-none">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B32930B6-B1A9-5248-B517-C5A38A6F1CD6}" type="slidenum">
              <a:rPr lang="es-ES" altLang="x-none" sz="1300"/>
              <a:pPr>
                <a:spcBef>
                  <a:spcPct val="0"/>
                </a:spcBef>
              </a:pPr>
              <a:t>4</a:t>
            </a:fld>
            <a:endParaRPr lang="es-ES" altLang="x-none" sz="1300"/>
          </a:p>
        </p:txBody>
      </p:sp>
      <p:sp>
        <p:nvSpPr>
          <p:cNvPr id="10242" name="Rectangle 2"/>
          <p:cNvSpPr>
            <a:spLocks noGrp="1" noRot="1" noChangeAspect="1" noChangeArrowheads="1" noTextEdit="1"/>
          </p:cNvSpPr>
          <p:nvPr>
            <p:ph type="sldImg"/>
          </p:nvPr>
        </p:nvSpPr>
        <p:spPr>
          <a:xfrm>
            <a:off x="992188" y="768350"/>
            <a:ext cx="5114925" cy="3836988"/>
          </a:xfrm>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s-ES_tradnl" altLang="x-none">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1FC67748-EEF9-CC4C-B5DC-3FA93C41A6C3}" type="slidenum">
              <a:rPr lang="es-ES" altLang="x-none" sz="1300"/>
              <a:pPr>
                <a:spcBef>
                  <a:spcPct val="0"/>
                </a:spcBef>
              </a:pPr>
              <a:t>34</a:t>
            </a:fld>
            <a:endParaRPr lang="es-ES" altLang="x-none" sz="1300"/>
          </a:p>
        </p:txBody>
      </p:sp>
      <p:sp>
        <p:nvSpPr>
          <p:cNvPr id="59394" name="Rectangle 2"/>
          <p:cNvSpPr>
            <a:spLocks noGrp="1" noRot="1" noChangeAspect="1" noChangeArrowheads="1" noTextEdit="1"/>
          </p:cNvSpPr>
          <p:nvPr>
            <p:ph type="sldImg"/>
          </p:nvPr>
        </p:nvSpPr>
        <p:spPr>
          <a:xfrm>
            <a:off x="992188" y="766763"/>
            <a:ext cx="5116512" cy="3836987"/>
          </a:xfrm>
          <a:ln/>
        </p:spPr>
      </p:sp>
      <p:sp>
        <p:nvSpPr>
          <p:cNvPr id="59395" name="Rectangle 3"/>
          <p:cNvSpPr>
            <a:spLocks noGrp="1" noChangeArrowheads="1"/>
          </p:cNvSpPr>
          <p:nvPr>
            <p:ph type="body" idx="1"/>
          </p:nvPr>
        </p:nvSpPr>
        <p:spPr>
          <a:xfrm>
            <a:off x="709613" y="4860925"/>
            <a:ext cx="5680075"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ca-ES" altLang="x-none">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61D68F7F-D247-6040-BCEF-47F9D0197A2F}" type="slidenum">
              <a:rPr lang="es-ES" altLang="x-none" sz="1300"/>
              <a:pPr>
                <a:spcBef>
                  <a:spcPct val="0"/>
                </a:spcBef>
              </a:pPr>
              <a:t>35</a:t>
            </a:fld>
            <a:endParaRPr lang="es-ES" altLang="x-none" sz="1300"/>
          </a:p>
        </p:txBody>
      </p:sp>
      <p:sp>
        <p:nvSpPr>
          <p:cNvPr id="61442" name="Rectangle 2"/>
          <p:cNvSpPr>
            <a:spLocks noGrp="1" noRot="1" noChangeAspect="1" noChangeArrowheads="1" noTextEdit="1"/>
          </p:cNvSpPr>
          <p:nvPr>
            <p:ph type="sldImg"/>
          </p:nvPr>
        </p:nvSpPr>
        <p:spPr>
          <a:xfrm>
            <a:off x="992188" y="766763"/>
            <a:ext cx="5116512" cy="3836987"/>
          </a:xfrm>
          <a:ln/>
        </p:spPr>
      </p:sp>
      <p:sp>
        <p:nvSpPr>
          <p:cNvPr id="61443" name="Rectangle 3"/>
          <p:cNvSpPr>
            <a:spLocks noGrp="1" noChangeArrowheads="1"/>
          </p:cNvSpPr>
          <p:nvPr>
            <p:ph type="body" idx="1"/>
          </p:nvPr>
        </p:nvSpPr>
        <p:spPr>
          <a:xfrm>
            <a:off x="709613" y="4860925"/>
            <a:ext cx="5680075"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ca-ES" altLang="x-none">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474A1B3D-0251-064D-94AE-D1D35FF825F4}" type="slidenum">
              <a:rPr lang="es-ES" altLang="x-none" sz="1300"/>
              <a:pPr>
                <a:spcBef>
                  <a:spcPct val="0"/>
                </a:spcBef>
              </a:pPr>
              <a:t>36</a:t>
            </a:fld>
            <a:endParaRPr lang="es-ES" altLang="x-none" sz="1300"/>
          </a:p>
        </p:txBody>
      </p:sp>
      <p:sp>
        <p:nvSpPr>
          <p:cNvPr id="63490" name="Rectangle 2"/>
          <p:cNvSpPr>
            <a:spLocks noGrp="1" noRot="1" noChangeAspect="1" noChangeArrowheads="1" noTextEdit="1"/>
          </p:cNvSpPr>
          <p:nvPr>
            <p:ph type="sldImg"/>
          </p:nvPr>
        </p:nvSpPr>
        <p:spPr>
          <a:xfrm>
            <a:off x="992188" y="766763"/>
            <a:ext cx="5116512" cy="3836987"/>
          </a:xfrm>
          <a:ln/>
        </p:spPr>
      </p:sp>
      <p:sp>
        <p:nvSpPr>
          <p:cNvPr id="63491" name="Rectangle 3"/>
          <p:cNvSpPr>
            <a:spLocks noGrp="1" noChangeArrowheads="1"/>
          </p:cNvSpPr>
          <p:nvPr>
            <p:ph type="body" idx="1"/>
          </p:nvPr>
        </p:nvSpPr>
        <p:spPr>
          <a:xfrm>
            <a:off x="709613" y="4860925"/>
            <a:ext cx="5680075"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ca-ES" altLang="x-none">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94900524-105E-4444-92C6-F9B75F82E0CD}" type="slidenum">
              <a:rPr lang="es-ES" altLang="x-none" sz="1300"/>
              <a:pPr>
                <a:spcBef>
                  <a:spcPct val="0"/>
                </a:spcBef>
              </a:pPr>
              <a:t>37</a:t>
            </a:fld>
            <a:endParaRPr lang="es-ES" altLang="x-none" sz="1300"/>
          </a:p>
        </p:txBody>
      </p:sp>
      <p:sp>
        <p:nvSpPr>
          <p:cNvPr id="65538" name="Rectangle 2"/>
          <p:cNvSpPr>
            <a:spLocks noGrp="1" noRot="1" noChangeAspect="1" noChangeArrowheads="1" noTextEdit="1"/>
          </p:cNvSpPr>
          <p:nvPr>
            <p:ph type="sldImg"/>
          </p:nvPr>
        </p:nvSpPr>
        <p:spPr>
          <a:xfrm>
            <a:off x="992188" y="766763"/>
            <a:ext cx="5116512" cy="3836987"/>
          </a:xfrm>
          <a:ln/>
        </p:spPr>
      </p:sp>
      <p:sp>
        <p:nvSpPr>
          <p:cNvPr id="65539" name="Rectangle 3"/>
          <p:cNvSpPr>
            <a:spLocks noGrp="1" noChangeArrowheads="1"/>
          </p:cNvSpPr>
          <p:nvPr>
            <p:ph type="body" idx="1"/>
          </p:nvPr>
        </p:nvSpPr>
        <p:spPr>
          <a:xfrm>
            <a:off x="709613" y="4860925"/>
            <a:ext cx="5680075"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s-ES" altLang="x-none">
                <a:latin typeface="Arial" charset="0"/>
              </a:rPr>
              <a:t>Similitut superficial</a:t>
            </a:r>
          </a:p>
          <a:p>
            <a:pPr eaLnBrk="1" hangingPunct="1"/>
            <a:r>
              <a:rPr lang="es-ES" altLang="x-none">
                <a:latin typeface="Arial" charset="0"/>
              </a:rPr>
              <a:t>Homoplasy occurs when characters are similar, but are not derived from a </a:t>
            </a:r>
            <a:r>
              <a:rPr lang="es-ES" altLang="x-none">
                <a:latin typeface="Arial" charset="0"/>
                <a:hlinkClick r:id="rId3" tooltip="Common ancestor"/>
              </a:rPr>
              <a:t>common ancestor</a:t>
            </a:r>
            <a:r>
              <a:rPr lang="es-ES" altLang="x-none">
                <a:latin typeface="Arial" charset="0"/>
              </a:rPr>
              <a: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C274C65A-1011-AA4C-BB23-BB620C17EF39}" type="slidenum">
              <a:rPr lang="es-ES" altLang="x-none" sz="1300"/>
              <a:pPr>
                <a:spcBef>
                  <a:spcPct val="0"/>
                </a:spcBef>
              </a:pPr>
              <a:t>38</a:t>
            </a:fld>
            <a:endParaRPr lang="es-ES" altLang="x-none" sz="1300"/>
          </a:p>
        </p:txBody>
      </p:sp>
      <p:sp>
        <p:nvSpPr>
          <p:cNvPr id="67586" name="Rectangle 2"/>
          <p:cNvSpPr>
            <a:spLocks noGrp="1" noRot="1" noChangeAspect="1" noChangeArrowheads="1" noTextEdit="1"/>
          </p:cNvSpPr>
          <p:nvPr>
            <p:ph type="sldImg"/>
          </p:nvPr>
        </p:nvSpPr>
        <p:spPr>
          <a:xfrm>
            <a:off x="992188" y="768350"/>
            <a:ext cx="5114925" cy="3836988"/>
          </a:xfrm>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s-ES_tradnl" altLang="x-none">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4EF4FC0F-C05D-CC47-9B78-3CDFCCF4F804}" type="slidenum">
              <a:rPr lang="es-ES" altLang="x-none" sz="1300"/>
              <a:pPr>
                <a:spcBef>
                  <a:spcPct val="0"/>
                </a:spcBef>
              </a:pPr>
              <a:t>39</a:t>
            </a:fld>
            <a:endParaRPr lang="es-ES" altLang="x-none" sz="1300"/>
          </a:p>
        </p:txBody>
      </p:sp>
      <p:sp>
        <p:nvSpPr>
          <p:cNvPr id="69634" name="Rectangle 2"/>
          <p:cNvSpPr>
            <a:spLocks noGrp="1" noRot="1" noChangeAspect="1" noChangeArrowheads="1" noTextEdit="1"/>
          </p:cNvSpPr>
          <p:nvPr>
            <p:ph type="sldImg"/>
          </p:nvPr>
        </p:nvSpPr>
        <p:spPr>
          <a:xfrm>
            <a:off x="992188" y="768350"/>
            <a:ext cx="5114925" cy="3836988"/>
          </a:xfrm>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s-ES_tradnl" altLang="x-none">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83F5F4E3-6C29-9B4A-AC93-851F6D2E2EE7}" type="slidenum">
              <a:rPr lang="es-ES" altLang="x-none" sz="1300"/>
              <a:pPr>
                <a:spcBef>
                  <a:spcPct val="0"/>
                </a:spcBef>
              </a:pPr>
              <a:t>40</a:t>
            </a:fld>
            <a:endParaRPr lang="es-ES" altLang="x-none" sz="1300"/>
          </a:p>
        </p:txBody>
      </p:sp>
      <p:sp>
        <p:nvSpPr>
          <p:cNvPr id="71682" name="Rectangle 2"/>
          <p:cNvSpPr>
            <a:spLocks noGrp="1" noRot="1" noChangeAspect="1" noChangeArrowheads="1" noTextEdit="1"/>
          </p:cNvSpPr>
          <p:nvPr>
            <p:ph type="sldImg"/>
          </p:nvPr>
        </p:nvSpPr>
        <p:spPr>
          <a:xfrm>
            <a:off x="998538" y="766763"/>
            <a:ext cx="5113337" cy="3835400"/>
          </a:xfrm>
          <a:ln/>
        </p:spPr>
      </p:sp>
      <p:sp>
        <p:nvSpPr>
          <p:cNvPr id="71683" name="Rectangle 3"/>
          <p:cNvSpPr>
            <a:spLocks noGrp="1" noChangeArrowheads="1"/>
          </p:cNvSpPr>
          <p:nvPr>
            <p:ph type="body" idx="1"/>
          </p:nvPr>
        </p:nvSpPr>
        <p:spPr>
          <a:xfrm>
            <a:off x="947738" y="4860925"/>
            <a:ext cx="5203825"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x-none">
                <a:latin typeface="Arial" charset="0"/>
              </a:rPr>
              <a:t>Monophyletic groups can be discovered through homologies and they are the only kind of group that can be discovered.   Paraphyletic and polyphyletic groups are recognised by the distribution of characters.   Paraphyletic groups are those groups recognised by symplesiomorphies: that is characters useful at a more inclusive level in the hierarchy.   Polyphyletic groups are recognised by homoplasious distributions of characters.</a:t>
            </a:r>
            <a:endParaRPr lang="en-US" altLang="x-none">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2795DDB-E510-D148-A55D-64AB7FC0DB96}" type="slidenum">
              <a:rPr lang="es-ES" altLang="x-none" sz="1300"/>
              <a:pPr>
                <a:spcBef>
                  <a:spcPct val="0"/>
                </a:spcBef>
              </a:pPr>
              <a:t>41</a:t>
            </a:fld>
            <a:endParaRPr lang="es-ES" altLang="x-none" sz="1300"/>
          </a:p>
        </p:txBody>
      </p:sp>
      <p:sp>
        <p:nvSpPr>
          <p:cNvPr id="73730" name="Rectangle 2"/>
          <p:cNvSpPr>
            <a:spLocks noGrp="1" noRot="1" noChangeAspect="1" noChangeArrowheads="1" noTextEdit="1"/>
          </p:cNvSpPr>
          <p:nvPr>
            <p:ph type="sldImg"/>
          </p:nvPr>
        </p:nvSpPr>
        <p:spPr>
          <a:xfrm>
            <a:off x="992188" y="768350"/>
            <a:ext cx="5114925" cy="3836988"/>
          </a:xfrm>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s-ES_tradnl" altLang="x-none">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5525B200-EA10-5E4C-8339-F6D94E5074B4}" type="slidenum">
              <a:rPr lang="es-ES" altLang="x-none" sz="1300"/>
              <a:pPr>
                <a:spcBef>
                  <a:spcPct val="0"/>
                </a:spcBef>
              </a:pPr>
              <a:t>42</a:t>
            </a:fld>
            <a:endParaRPr lang="es-ES" altLang="x-none" sz="1300"/>
          </a:p>
        </p:txBody>
      </p:sp>
      <p:sp>
        <p:nvSpPr>
          <p:cNvPr id="75778"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7577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x-none">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92F00F1A-357D-F045-9A58-0070743F61F6}" type="slidenum">
              <a:rPr lang="es-ES" altLang="x-none" sz="1300"/>
              <a:pPr>
                <a:spcBef>
                  <a:spcPct val="0"/>
                </a:spcBef>
              </a:pPr>
              <a:t>43</a:t>
            </a:fld>
            <a:endParaRPr lang="es-ES" altLang="x-none" sz="1300"/>
          </a:p>
        </p:txBody>
      </p:sp>
      <p:sp>
        <p:nvSpPr>
          <p:cNvPr id="77826"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7782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x-none">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F3F0287-F967-1E49-89BC-3450B8097201}" type="slidenum">
              <a:rPr lang="es-ES" altLang="x-none" sz="1300"/>
              <a:pPr>
                <a:spcBef>
                  <a:spcPct val="0"/>
                </a:spcBef>
              </a:pPr>
              <a:t>5</a:t>
            </a:fld>
            <a:endParaRPr lang="es-ES" altLang="x-none" sz="1300"/>
          </a:p>
        </p:txBody>
      </p:sp>
      <p:sp>
        <p:nvSpPr>
          <p:cNvPr id="12290" name="Rectangle 2"/>
          <p:cNvSpPr>
            <a:spLocks noGrp="1" noRot="1" noChangeAspect="1" noChangeArrowheads="1" noTextEdit="1"/>
          </p:cNvSpPr>
          <p:nvPr>
            <p:ph type="sldImg"/>
          </p:nvPr>
        </p:nvSpPr>
        <p:spPr>
          <a:xfrm>
            <a:off x="992188" y="768350"/>
            <a:ext cx="5114925" cy="3836988"/>
          </a:xfrm>
          <a:ln/>
        </p:spPr>
      </p:sp>
      <p:sp>
        <p:nvSpPr>
          <p:cNvPr id="12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s-ES_tradnl" altLang="x-none">
              <a:latin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652591D9-A0F8-CA4B-AC9A-EFB3FABC869A}" type="slidenum">
              <a:rPr lang="es-ES" altLang="x-none" sz="1300"/>
              <a:pPr>
                <a:spcBef>
                  <a:spcPct val="0"/>
                </a:spcBef>
              </a:pPr>
              <a:t>44</a:t>
            </a:fld>
            <a:endParaRPr lang="es-ES" altLang="x-none" sz="1300"/>
          </a:p>
        </p:txBody>
      </p:sp>
      <p:sp>
        <p:nvSpPr>
          <p:cNvPr id="79874" name="Rectangle 2"/>
          <p:cNvSpPr>
            <a:spLocks noGrp="1" noRot="1" noChangeAspect="1" noChangeArrowheads="1" noTextEdit="1"/>
          </p:cNvSpPr>
          <p:nvPr>
            <p:ph type="sldImg"/>
          </p:nvPr>
        </p:nvSpPr>
        <p:spPr>
          <a:xfrm>
            <a:off x="992188" y="768350"/>
            <a:ext cx="5114925" cy="3836988"/>
          </a:xfrm>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s-ES_tradnl" altLang="x-none">
              <a:latin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2F65E837-4A5A-CF49-BE89-6AA19D0A8D91}" type="slidenum">
              <a:rPr lang="es-ES" altLang="x-none" sz="1300"/>
              <a:pPr>
                <a:spcBef>
                  <a:spcPct val="0"/>
                </a:spcBef>
              </a:pPr>
              <a:t>45</a:t>
            </a:fld>
            <a:endParaRPr lang="es-ES" altLang="x-none" sz="1300"/>
          </a:p>
        </p:txBody>
      </p:sp>
      <p:sp>
        <p:nvSpPr>
          <p:cNvPr id="81922" name="Rectangle 2"/>
          <p:cNvSpPr>
            <a:spLocks noGrp="1" noRot="1" noChangeAspect="1" noChangeArrowheads="1" noTextEdit="1"/>
          </p:cNvSpPr>
          <p:nvPr>
            <p:ph type="sldImg"/>
          </p:nvPr>
        </p:nvSpPr>
        <p:spPr>
          <a:xfrm>
            <a:off x="992188" y="768350"/>
            <a:ext cx="5114925" cy="3836988"/>
          </a:xfrm>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s-ES_tradnl" altLang="x-none">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Marcador de imagen de diapositiva 1"/>
          <p:cNvSpPr>
            <a:spLocks noGrp="1" noRot="1" noChangeAspect="1" noTextEdit="1"/>
          </p:cNvSpPr>
          <p:nvPr>
            <p:ph type="sldImg"/>
          </p:nvPr>
        </p:nvSpPr>
        <p:spPr>
          <a:xfrm>
            <a:off x="992188" y="768350"/>
            <a:ext cx="5114925" cy="3836988"/>
          </a:xfrm>
          <a:ln/>
        </p:spPr>
      </p:sp>
      <p:sp>
        <p:nvSpPr>
          <p:cNvPr id="83970" name="Marcador de nota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s-ES_tradnl" altLang="x-none" dirty="0">
                <a:latin typeface="Arial" charset="0"/>
              </a:rPr>
              <a:t>(</a:t>
            </a:r>
            <a:r>
              <a:rPr lang="es-ES_tradnl" altLang="x-none" i="1" dirty="0">
                <a:latin typeface="Arial" charset="0"/>
              </a:rPr>
              <a:t>i) horizontal gene transfer and</a:t>
            </a:r>
          </a:p>
          <a:p>
            <a:pPr eaLnBrk="1" hangingPunct="1"/>
            <a:r>
              <a:rPr lang="es-ES_tradnl" altLang="x-none" dirty="0" err="1">
                <a:latin typeface="Arial" charset="0"/>
              </a:rPr>
              <a:t>other</a:t>
            </a:r>
            <a:r>
              <a:rPr lang="es-ES_tradnl" altLang="x-none" dirty="0">
                <a:latin typeface="Arial" charset="0"/>
              </a:rPr>
              <a:t> </a:t>
            </a:r>
            <a:r>
              <a:rPr lang="es-ES_tradnl" altLang="x-none" dirty="0" err="1">
                <a:latin typeface="Arial" charset="0"/>
              </a:rPr>
              <a:t>reticulate</a:t>
            </a:r>
            <a:r>
              <a:rPr lang="es-ES_tradnl" altLang="x-none" dirty="0">
                <a:latin typeface="Arial" charset="0"/>
              </a:rPr>
              <a:t> </a:t>
            </a:r>
            <a:r>
              <a:rPr lang="es-ES_tradnl" altLang="x-none" dirty="0" err="1">
                <a:latin typeface="Arial" charset="0"/>
              </a:rPr>
              <a:t>processes</a:t>
            </a:r>
            <a:r>
              <a:rPr lang="es-ES_tradnl" altLang="x-none" dirty="0">
                <a:latin typeface="Arial" charset="0"/>
              </a:rPr>
              <a:t>, </a:t>
            </a:r>
            <a:r>
              <a:rPr lang="es-ES_tradnl" altLang="x-none" dirty="0" err="1">
                <a:latin typeface="Arial" charset="0"/>
              </a:rPr>
              <a:t>such</a:t>
            </a:r>
            <a:r>
              <a:rPr lang="es-ES_tradnl" altLang="x-none" dirty="0">
                <a:latin typeface="Arial" charset="0"/>
              </a:rPr>
              <a:t> as </a:t>
            </a:r>
            <a:r>
              <a:rPr lang="es-ES_tradnl" altLang="x-none" dirty="0" err="1">
                <a:latin typeface="Arial" charset="0"/>
              </a:rPr>
              <a:t>interspecific</a:t>
            </a:r>
            <a:r>
              <a:rPr lang="es-ES_tradnl" altLang="x-none" dirty="0">
                <a:latin typeface="Arial" charset="0"/>
              </a:rPr>
              <a:t> gene </a:t>
            </a:r>
            <a:r>
              <a:rPr lang="es-ES_tradnl" altLang="x-none" dirty="0" err="1">
                <a:latin typeface="Arial" charset="0"/>
              </a:rPr>
              <a:t>flow</a:t>
            </a:r>
            <a:r>
              <a:rPr lang="es-ES_tradnl" altLang="x-none" dirty="0">
                <a:latin typeface="Arial" charset="0"/>
              </a:rPr>
              <a:t>, are</a:t>
            </a:r>
          </a:p>
          <a:p>
            <a:pPr eaLnBrk="1" hangingPunct="1"/>
            <a:r>
              <a:rPr lang="es-ES_tradnl" altLang="x-none" dirty="0" err="1">
                <a:latin typeface="Arial" charset="0"/>
              </a:rPr>
              <a:t>common</a:t>
            </a:r>
            <a:r>
              <a:rPr lang="es-ES_tradnl" altLang="x-none" dirty="0">
                <a:latin typeface="Arial" charset="0"/>
              </a:rPr>
              <a:t>; (</a:t>
            </a:r>
            <a:r>
              <a:rPr lang="es-ES_tradnl" altLang="x-none" i="1" dirty="0">
                <a:latin typeface="Arial" charset="0"/>
              </a:rPr>
              <a:t>ii) gene </a:t>
            </a:r>
            <a:r>
              <a:rPr lang="es-ES_tradnl" altLang="x-none" i="1" dirty="0" err="1">
                <a:latin typeface="Arial" charset="0"/>
              </a:rPr>
              <a:t>duplication</a:t>
            </a:r>
            <a:r>
              <a:rPr lang="es-ES_tradnl" altLang="x-none" i="1" dirty="0">
                <a:latin typeface="Arial" charset="0"/>
              </a:rPr>
              <a:t> has </a:t>
            </a:r>
            <a:r>
              <a:rPr lang="es-ES_tradnl" altLang="x-none" i="1" dirty="0" err="1">
                <a:latin typeface="Arial" charset="0"/>
              </a:rPr>
              <a:t>caused</a:t>
            </a:r>
            <a:r>
              <a:rPr lang="es-ES_tradnl" altLang="x-none" i="1" dirty="0">
                <a:latin typeface="Arial" charset="0"/>
              </a:rPr>
              <a:t> gene </a:t>
            </a:r>
            <a:r>
              <a:rPr lang="es-ES_tradnl" altLang="x-none" i="1" dirty="0" err="1">
                <a:latin typeface="Arial" charset="0"/>
              </a:rPr>
              <a:t>lineage</a:t>
            </a:r>
            <a:r>
              <a:rPr lang="es-ES_tradnl" altLang="x-none" i="1" dirty="0">
                <a:latin typeface="Arial" charset="0"/>
              </a:rPr>
              <a:t> </a:t>
            </a:r>
            <a:r>
              <a:rPr lang="es-ES_tradnl" altLang="x-none" i="1" dirty="0" err="1">
                <a:latin typeface="Arial" charset="0"/>
              </a:rPr>
              <a:t>splits</a:t>
            </a:r>
            <a:r>
              <a:rPr lang="es-ES_tradnl" altLang="x-none" i="1" dirty="0">
                <a:latin typeface="Arial" charset="0"/>
              </a:rPr>
              <a:t> in</a:t>
            </a:r>
          </a:p>
          <a:p>
            <a:pPr eaLnBrk="1" hangingPunct="1"/>
            <a:r>
              <a:rPr lang="es-ES_tradnl" altLang="x-none" dirty="0" err="1">
                <a:latin typeface="Arial" charset="0"/>
              </a:rPr>
              <a:t>the</a:t>
            </a:r>
            <a:r>
              <a:rPr lang="es-ES_tradnl" altLang="x-none" dirty="0">
                <a:latin typeface="Arial" charset="0"/>
              </a:rPr>
              <a:t> </a:t>
            </a:r>
            <a:r>
              <a:rPr lang="es-ES_tradnl" altLang="x-none" dirty="0" err="1">
                <a:latin typeface="Arial" charset="0"/>
              </a:rPr>
              <a:t>absence</a:t>
            </a:r>
            <a:r>
              <a:rPr lang="es-ES_tradnl" altLang="x-none" dirty="0">
                <a:latin typeface="Arial" charset="0"/>
              </a:rPr>
              <a:t> of </a:t>
            </a:r>
            <a:r>
              <a:rPr lang="es-ES_tradnl" altLang="x-none" dirty="0" err="1">
                <a:latin typeface="Arial" charset="0"/>
              </a:rPr>
              <a:t>splits</a:t>
            </a:r>
            <a:r>
              <a:rPr lang="es-ES_tradnl" altLang="x-none" dirty="0">
                <a:latin typeface="Arial" charset="0"/>
              </a:rPr>
              <a:t> in </a:t>
            </a:r>
            <a:r>
              <a:rPr lang="es-ES_tradnl" altLang="x-none" dirty="0" err="1">
                <a:latin typeface="Arial" charset="0"/>
              </a:rPr>
              <a:t>the</a:t>
            </a:r>
            <a:r>
              <a:rPr lang="es-ES_tradnl" altLang="x-none" dirty="0">
                <a:latin typeface="Arial" charset="0"/>
              </a:rPr>
              <a:t> </a:t>
            </a:r>
            <a:r>
              <a:rPr lang="es-ES_tradnl" altLang="x-none" dirty="0" err="1">
                <a:latin typeface="Arial" charset="0"/>
              </a:rPr>
              <a:t>history</a:t>
            </a:r>
            <a:r>
              <a:rPr lang="es-ES_tradnl" altLang="x-none" dirty="0">
                <a:latin typeface="Arial" charset="0"/>
              </a:rPr>
              <a:t> of </a:t>
            </a:r>
            <a:r>
              <a:rPr lang="es-ES_tradnl" altLang="x-none" dirty="0" err="1">
                <a:latin typeface="Arial" charset="0"/>
              </a:rPr>
              <a:t>species</a:t>
            </a:r>
            <a:r>
              <a:rPr lang="es-ES_tradnl" altLang="x-none" dirty="0">
                <a:latin typeface="Arial" charset="0"/>
              </a:rPr>
              <a:t>; and (</a:t>
            </a:r>
            <a:r>
              <a:rPr lang="es-ES_tradnl" altLang="x-none" i="1" dirty="0">
                <a:latin typeface="Arial" charset="0"/>
              </a:rPr>
              <a:t>iii) gene</a:t>
            </a:r>
          </a:p>
          <a:p>
            <a:pPr eaLnBrk="1" hangingPunct="1"/>
            <a:r>
              <a:rPr lang="es-ES_tradnl" altLang="x-none" dirty="0" err="1">
                <a:latin typeface="Arial" charset="0"/>
              </a:rPr>
              <a:t>lineages</a:t>
            </a:r>
            <a:r>
              <a:rPr lang="es-ES_tradnl" altLang="x-none" dirty="0">
                <a:latin typeface="Arial" charset="0"/>
              </a:rPr>
              <a:t> </a:t>
            </a:r>
            <a:r>
              <a:rPr lang="es-ES_tradnl" altLang="x-none" dirty="0" err="1">
                <a:latin typeface="Arial" charset="0"/>
              </a:rPr>
              <a:t>fail</a:t>
            </a:r>
            <a:r>
              <a:rPr lang="es-ES_tradnl" altLang="x-none" dirty="0">
                <a:latin typeface="Arial" charset="0"/>
              </a:rPr>
              <a:t> to </a:t>
            </a:r>
            <a:r>
              <a:rPr lang="es-ES_tradnl" altLang="x-none" dirty="0" err="1">
                <a:latin typeface="Arial" charset="0"/>
              </a:rPr>
              <a:t>coalesce</a:t>
            </a:r>
            <a:r>
              <a:rPr lang="es-ES_tradnl" altLang="x-none" dirty="0">
                <a:latin typeface="Arial" charset="0"/>
              </a:rPr>
              <a:t> </a:t>
            </a:r>
            <a:r>
              <a:rPr lang="es-ES_tradnl" altLang="x-none" dirty="0" err="1">
                <a:latin typeface="Arial" charset="0"/>
              </a:rPr>
              <a:t>before</a:t>
            </a:r>
            <a:r>
              <a:rPr lang="es-ES_tradnl" altLang="x-none" dirty="0">
                <a:latin typeface="Arial" charset="0"/>
              </a:rPr>
              <a:t> </a:t>
            </a:r>
            <a:r>
              <a:rPr lang="es-ES_tradnl" altLang="x-none" dirty="0" err="1">
                <a:latin typeface="Arial" charset="0"/>
              </a:rPr>
              <a:t>divergence</a:t>
            </a:r>
            <a:r>
              <a:rPr lang="es-ES_tradnl" altLang="x-none" dirty="0">
                <a:latin typeface="Arial" charset="0"/>
              </a:rPr>
              <a:t> of </a:t>
            </a:r>
            <a:r>
              <a:rPr lang="es-ES_tradnl" altLang="x-none" dirty="0" err="1">
                <a:latin typeface="Arial" charset="0"/>
              </a:rPr>
              <a:t>species</a:t>
            </a:r>
            <a:r>
              <a:rPr lang="es-ES_tradnl" altLang="x-none" dirty="0">
                <a:latin typeface="Arial" charset="0"/>
              </a:rPr>
              <a:t> (</a:t>
            </a:r>
            <a:r>
              <a:rPr lang="es-ES_tradnl" altLang="x-none" dirty="0" err="1">
                <a:latin typeface="Arial" charset="0"/>
              </a:rPr>
              <a:t>looking</a:t>
            </a:r>
            <a:endParaRPr lang="es-ES_tradnl" altLang="x-none" dirty="0">
              <a:latin typeface="Arial" charset="0"/>
            </a:endParaRPr>
          </a:p>
          <a:p>
            <a:pPr eaLnBrk="1" hangingPunct="1"/>
            <a:r>
              <a:rPr lang="es-ES_tradnl" altLang="x-none" dirty="0" err="1">
                <a:latin typeface="Arial" charset="0"/>
              </a:rPr>
              <a:t>backward</a:t>
            </a:r>
            <a:r>
              <a:rPr lang="es-ES_tradnl" altLang="x-none" dirty="0">
                <a:latin typeface="Arial" charset="0"/>
              </a:rPr>
              <a:t> in time).</a:t>
            </a:r>
          </a:p>
        </p:txBody>
      </p:sp>
      <p:sp>
        <p:nvSpPr>
          <p:cNvPr id="83971" name="Marcador de número de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5F954AB7-33D8-114E-B426-C809FBE66AE8}" type="slidenum">
              <a:rPr lang="es-ES" altLang="x-none" sz="1300"/>
              <a:pPr>
                <a:spcBef>
                  <a:spcPct val="0"/>
                </a:spcBef>
              </a:pPr>
              <a:t>46</a:t>
            </a:fld>
            <a:endParaRPr lang="es-ES" altLang="x-none"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35862ACE-8CC1-9F46-919B-E7D6BE414C71}" type="slidenum">
              <a:rPr lang="es-ES" altLang="x-none" sz="1300"/>
              <a:pPr>
                <a:spcBef>
                  <a:spcPct val="0"/>
                </a:spcBef>
              </a:pPr>
              <a:t>49</a:t>
            </a:fld>
            <a:endParaRPr lang="es-ES" altLang="x-none" sz="1300"/>
          </a:p>
        </p:txBody>
      </p:sp>
      <p:sp>
        <p:nvSpPr>
          <p:cNvPr id="88066"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8806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x-none">
              <a:latin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60445417-299B-4643-93E4-DA5C0AEFF78C}" type="slidenum">
              <a:rPr lang="en-GB" altLang="x-none" sz="1300"/>
              <a:pPr>
                <a:spcBef>
                  <a:spcPct val="0"/>
                </a:spcBef>
              </a:pPr>
              <a:t>50</a:t>
            </a:fld>
            <a:endParaRPr lang="en-GB" altLang="x-none" sz="1300"/>
          </a:p>
        </p:txBody>
      </p:sp>
      <p:sp>
        <p:nvSpPr>
          <p:cNvPr id="92162" name="Rectangle 1026"/>
          <p:cNvSpPr>
            <a:spLocks noGrp="1" noRot="1" noChangeAspect="1" noChangeArrowheads="1" noTextEdit="1"/>
          </p:cNvSpPr>
          <p:nvPr>
            <p:ph type="sldImg"/>
          </p:nvPr>
        </p:nvSpPr>
        <p:spPr>
          <a:xfrm>
            <a:off x="992188" y="768350"/>
            <a:ext cx="5114925" cy="3836988"/>
          </a:xfrm>
          <a:ln/>
        </p:spPr>
      </p:sp>
      <p:sp>
        <p:nvSpPr>
          <p:cNvPr id="577539" name="Rectangle 1027"/>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7427F954-E9F3-7945-A30A-4E05EDD392A9}" type="slidenum">
              <a:rPr lang="en-GB" altLang="x-none" sz="1300"/>
              <a:pPr>
                <a:spcBef>
                  <a:spcPct val="0"/>
                </a:spcBef>
              </a:pPr>
              <a:t>51</a:t>
            </a:fld>
            <a:endParaRPr lang="en-GB" altLang="x-none" sz="1300"/>
          </a:p>
        </p:txBody>
      </p:sp>
      <p:sp>
        <p:nvSpPr>
          <p:cNvPr id="94210" name="Rectangle 2"/>
          <p:cNvSpPr>
            <a:spLocks noGrp="1" noRot="1" noChangeAspect="1" noChangeArrowheads="1" noTextEdit="1"/>
          </p:cNvSpPr>
          <p:nvPr>
            <p:ph type="sldImg"/>
          </p:nvPr>
        </p:nvSpPr>
        <p:spPr>
          <a:xfrm>
            <a:off x="992188" y="768350"/>
            <a:ext cx="5114925" cy="3836988"/>
          </a:xfrm>
          <a:ln/>
        </p:spPr>
      </p:sp>
      <p:sp>
        <p:nvSpPr>
          <p:cNvPr id="541699" name="Rectangle 3"/>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8FDD64CD-980C-DD46-8067-5FACB8F0C826}" type="slidenum">
              <a:rPr lang="en-GB" altLang="x-none" sz="1300"/>
              <a:pPr>
                <a:spcBef>
                  <a:spcPct val="0"/>
                </a:spcBef>
              </a:pPr>
              <a:t>52</a:t>
            </a:fld>
            <a:endParaRPr lang="en-GB" altLang="x-none" sz="1300"/>
          </a:p>
        </p:txBody>
      </p:sp>
      <p:sp>
        <p:nvSpPr>
          <p:cNvPr id="96258" name="Rectangle 2"/>
          <p:cNvSpPr>
            <a:spLocks noGrp="1" noRot="1" noChangeAspect="1" noChangeArrowheads="1" noTextEdit="1"/>
          </p:cNvSpPr>
          <p:nvPr>
            <p:ph type="sldImg"/>
          </p:nvPr>
        </p:nvSpPr>
        <p:spPr>
          <a:xfrm>
            <a:off x="992188" y="768350"/>
            <a:ext cx="5114925" cy="3836988"/>
          </a:xfrm>
          <a:ln/>
        </p:spPr>
      </p:sp>
      <p:sp>
        <p:nvSpPr>
          <p:cNvPr id="578563" name="Rectangle 3"/>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D9A58129-1A70-C74F-A265-D7FBD43233A9}" type="slidenum">
              <a:rPr lang="en-GB" altLang="x-none" sz="1300"/>
              <a:pPr>
                <a:spcBef>
                  <a:spcPct val="0"/>
                </a:spcBef>
              </a:pPr>
              <a:t>53</a:t>
            </a:fld>
            <a:endParaRPr lang="en-GB" altLang="x-none" sz="1300"/>
          </a:p>
        </p:txBody>
      </p:sp>
      <p:sp>
        <p:nvSpPr>
          <p:cNvPr id="98306" name="Rectangle 2"/>
          <p:cNvSpPr>
            <a:spLocks noGrp="1" noRot="1" noChangeAspect="1" noChangeArrowheads="1" noTextEdit="1"/>
          </p:cNvSpPr>
          <p:nvPr>
            <p:ph type="sldImg"/>
          </p:nvPr>
        </p:nvSpPr>
        <p:spPr>
          <a:xfrm>
            <a:off x="992188" y="768350"/>
            <a:ext cx="5114925" cy="3836988"/>
          </a:xfrm>
          <a:ln/>
        </p:spPr>
      </p:sp>
      <p:sp>
        <p:nvSpPr>
          <p:cNvPr id="578563" name="Rectangle 3"/>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1 Marcador de imagen de diapositiva"/>
          <p:cNvSpPr>
            <a:spLocks noGrp="1" noRot="1" noChangeAspect="1" noTextEdit="1"/>
          </p:cNvSpPr>
          <p:nvPr>
            <p:ph type="sldImg"/>
          </p:nvPr>
        </p:nvSpPr>
        <p:spPr>
          <a:xfrm>
            <a:off x="992188" y="768350"/>
            <a:ext cx="5114925" cy="3836988"/>
          </a:xfrm>
          <a:ln/>
        </p:spPr>
      </p:sp>
      <p:sp>
        <p:nvSpPr>
          <p:cNvPr id="16386"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Arial" charset="0"/>
            </a:endParaRPr>
          </a:p>
        </p:txBody>
      </p:sp>
      <p:sp>
        <p:nvSpPr>
          <p:cNvPr id="16387"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95F71163-7242-BC4F-9364-AE19704EED76}" type="slidenum">
              <a:rPr lang="es-ES" altLang="x-none" sz="1300"/>
              <a:pPr>
                <a:spcBef>
                  <a:spcPct val="0"/>
                </a:spcBef>
              </a:pPr>
              <a:t>8</a:t>
            </a:fld>
            <a:endParaRPr lang="es-ES" altLang="x-none"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09D17D8C-C3B8-444D-B823-78CB62EAC8AD}" type="slidenum">
              <a:rPr lang="es-ES" altLang="x-none" sz="1300"/>
              <a:pPr>
                <a:spcBef>
                  <a:spcPct val="0"/>
                </a:spcBef>
              </a:pPr>
              <a:t>14</a:t>
            </a:fld>
            <a:endParaRPr lang="es-ES" altLang="x-none" sz="1300"/>
          </a:p>
        </p:txBody>
      </p:sp>
      <p:sp>
        <p:nvSpPr>
          <p:cNvPr id="23554"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2355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x-none">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03E1E9B9-FD06-4845-8F25-591CC5D84AAD}" type="slidenum">
              <a:rPr lang="es-ES" altLang="x-none" sz="1300"/>
              <a:pPr>
                <a:spcBef>
                  <a:spcPct val="0"/>
                </a:spcBef>
              </a:pPr>
              <a:t>15</a:t>
            </a:fld>
            <a:endParaRPr lang="es-ES" altLang="x-none" sz="1300"/>
          </a:p>
        </p:txBody>
      </p:sp>
      <p:sp>
        <p:nvSpPr>
          <p:cNvPr id="25602"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2560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x-none">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E03E21A5-04F3-E940-B1CA-C078BA63E58C}" type="slidenum">
              <a:rPr lang="es-ES" altLang="x-none" sz="1300"/>
              <a:pPr>
                <a:spcBef>
                  <a:spcPct val="0"/>
                </a:spcBef>
              </a:pPr>
              <a:t>16</a:t>
            </a:fld>
            <a:endParaRPr lang="es-ES" altLang="x-none" sz="1300"/>
          </a:p>
        </p:txBody>
      </p:sp>
      <p:sp>
        <p:nvSpPr>
          <p:cNvPr id="27650" name="Rectangle 2"/>
          <p:cNvSpPr>
            <a:spLocks noGrp="1" noRot="1" noChangeAspect="1" noChangeArrowheads="1" noTextEdit="1"/>
          </p:cNvSpPr>
          <p:nvPr>
            <p:ph type="sldImg"/>
          </p:nvPr>
        </p:nvSpPr>
        <p:spPr>
          <a:xfrm>
            <a:off x="990600" y="765175"/>
            <a:ext cx="5118100" cy="3838575"/>
          </a:xfrm>
          <a:solidFill>
            <a:srgbClr val="FFFFFF"/>
          </a:solidFill>
          <a:ln/>
        </p:spPr>
      </p:sp>
      <p:sp>
        <p:nvSpPr>
          <p:cNvPr id="27651" name="Rectangle 3"/>
          <p:cNvSpPr>
            <a:spLocks noGrp="1" noChangeArrowheads="1"/>
          </p:cNvSpPr>
          <p:nvPr>
            <p:ph type="body" idx="1"/>
          </p:nvPr>
        </p:nvSpPr>
        <p:spPr>
          <a:xfrm>
            <a:off x="709613" y="4860925"/>
            <a:ext cx="5680075" cy="4608513"/>
          </a:xfrm>
          <a:solidFill>
            <a:srgbClr val="FFFFFF"/>
          </a:solidFill>
          <a:ln>
            <a:solidFill>
              <a:srgbClr val="000000"/>
            </a:solidFill>
          </a:ln>
        </p:spPr>
        <p:txBody>
          <a:bodyPr/>
          <a:lstStyle/>
          <a:p>
            <a:pPr eaLnBrk="1" hangingPunct="1"/>
            <a:endParaRPr lang="en-US" altLang="x-none">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2C2DADAE-AF71-3148-BCE3-DC931E994C36}" type="slidenum">
              <a:rPr lang="es-ES" altLang="x-none" sz="1300"/>
              <a:pPr>
                <a:spcBef>
                  <a:spcPct val="0"/>
                </a:spcBef>
              </a:pPr>
              <a:t>17</a:t>
            </a:fld>
            <a:endParaRPr lang="es-ES" altLang="x-none" sz="1300"/>
          </a:p>
        </p:txBody>
      </p:sp>
      <p:sp>
        <p:nvSpPr>
          <p:cNvPr id="29698" name="Rectangle 2"/>
          <p:cNvSpPr>
            <a:spLocks noGrp="1" noRot="1" noChangeAspect="1" noChangeArrowheads="1" noTextEdit="1"/>
          </p:cNvSpPr>
          <p:nvPr>
            <p:ph type="sldImg"/>
          </p:nvPr>
        </p:nvSpPr>
        <p:spPr>
          <a:xfrm>
            <a:off x="990600" y="765175"/>
            <a:ext cx="5118100" cy="3838575"/>
          </a:xfrm>
          <a:solidFill>
            <a:srgbClr val="FFFFFF"/>
          </a:solidFill>
          <a:ln/>
        </p:spPr>
      </p:sp>
      <p:sp>
        <p:nvSpPr>
          <p:cNvPr id="29699" name="Rectangle 3"/>
          <p:cNvSpPr>
            <a:spLocks noGrp="1" noChangeArrowheads="1"/>
          </p:cNvSpPr>
          <p:nvPr>
            <p:ph type="body" idx="1"/>
          </p:nvPr>
        </p:nvSpPr>
        <p:spPr>
          <a:xfrm>
            <a:off x="709613" y="4860925"/>
            <a:ext cx="5680075" cy="4608513"/>
          </a:xfrm>
          <a:solidFill>
            <a:srgbClr val="FFFFFF"/>
          </a:solidFill>
          <a:ln>
            <a:solidFill>
              <a:srgbClr val="000000"/>
            </a:solidFill>
          </a:ln>
        </p:spPr>
        <p:txBody>
          <a:bodyPr/>
          <a:lstStyle/>
          <a:p>
            <a:pPr eaLnBrk="1" hangingPunct="1"/>
            <a:endParaRPr lang="en-US" altLang="x-none">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charset="0"/>
                <a:ea typeface="ＭＳ Ｐゴシック" charset="-128"/>
              </a:defRPr>
            </a:lvl1pPr>
            <a:lvl2pPr marL="742950" indent="-285750" defTabSz="990600">
              <a:spcBef>
                <a:spcPct val="30000"/>
              </a:spcBef>
              <a:defRPr sz="1200">
                <a:solidFill>
                  <a:schemeClr val="tx1"/>
                </a:solidFill>
                <a:latin typeface="Arial" charset="0"/>
                <a:ea typeface="ＭＳ Ｐゴシック" charset="-128"/>
              </a:defRPr>
            </a:lvl2pPr>
            <a:lvl3pPr marL="1143000" indent="-228600" defTabSz="990600">
              <a:spcBef>
                <a:spcPct val="30000"/>
              </a:spcBef>
              <a:defRPr sz="1200">
                <a:solidFill>
                  <a:schemeClr val="tx1"/>
                </a:solidFill>
                <a:latin typeface="Arial" charset="0"/>
                <a:ea typeface="ＭＳ Ｐゴシック" charset="-128"/>
              </a:defRPr>
            </a:lvl3pPr>
            <a:lvl4pPr marL="1600200" indent="-228600" defTabSz="990600">
              <a:spcBef>
                <a:spcPct val="30000"/>
              </a:spcBef>
              <a:defRPr sz="1200">
                <a:solidFill>
                  <a:schemeClr val="tx1"/>
                </a:solidFill>
                <a:latin typeface="Arial" charset="0"/>
                <a:ea typeface="ＭＳ Ｐゴシック" charset="-128"/>
              </a:defRPr>
            </a:lvl4pPr>
            <a:lvl5pPr marL="2057400" indent="-228600" defTabSz="990600">
              <a:spcBef>
                <a:spcPct val="30000"/>
              </a:spcBef>
              <a:defRPr sz="1200">
                <a:solidFill>
                  <a:schemeClr val="tx1"/>
                </a:solidFill>
                <a:latin typeface="Arial" charset="0"/>
                <a:ea typeface="ＭＳ Ｐゴシック" charset="-128"/>
              </a:defRPr>
            </a:lvl5pPr>
            <a:lvl6pPr marL="2514600" indent="-228600" defTabSz="990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defTabSz="990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defTabSz="990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defTabSz="990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F644232F-8C17-9049-B23D-13A21AAE2871}" type="slidenum">
              <a:rPr lang="es-ES" altLang="x-none" sz="1300"/>
              <a:pPr>
                <a:spcBef>
                  <a:spcPct val="0"/>
                </a:spcBef>
              </a:pPr>
              <a:t>18</a:t>
            </a:fld>
            <a:endParaRPr lang="es-ES" altLang="x-none" sz="1300"/>
          </a:p>
        </p:txBody>
      </p:sp>
      <p:sp>
        <p:nvSpPr>
          <p:cNvPr id="31746" name="Rectangle 2"/>
          <p:cNvSpPr>
            <a:spLocks noGrp="1" noRot="1" noChangeAspect="1" noChangeArrowheads="1" noTextEdit="1"/>
          </p:cNvSpPr>
          <p:nvPr>
            <p:ph type="sldImg"/>
          </p:nvPr>
        </p:nvSpPr>
        <p:spPr>
          <a:xfrm>
            <a:off x="992188" y="766763"/>
            <a:ext cx="5116512" cy="3836987"/>
          </a:xfrm>
          <a:ln/>
        </p:spPr>
      </p:sp>
      <p:sp>
        <p:nvSpPr>
          <p:cNvPr id="31747" name="Rectangle 3"/>
          <p:cNvSpPr>
            <a:spLocks noGrp="1" noChangeArrowheads="1"/>
          </p:cNvSpPr>
          <p:nvPr>
            <p:ph type="body" idx="1"/>
          </p:nvPr>
        </p:nvSpPr>
        <p:spPr>
          <a:xfrm>
            <a:off x="709613" y="4860925"/>
            <a:ext cx="5680075"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ca-ES" altLang="x-none">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4" name="Picture 10" descr="353px-Darwin_tree_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92838" y="1844675"/>
            <a:ext cx="2916237"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Grp="1" noChangeArrowheads="1"/>
          </p:cNvSpPr>
          <p:nvPr>
            <p:ph type="ctrTitle"/>
          </p:nvPr>
        </p:nvSpPr>
        <p:spPr>
          <a:xfrm>
            <a:off x="685800" y="2130425"/>
            <a:ext cx="7772400" cy="1470025"/>
          </a:xfrm>
          <a:prstGeom prst="rect">
            <a:avLst/>
          </a:prstGeom>
        </p:spPr>
        <p:txBody>
          <a:bodyPr/>
          <a:lstStyle>
            <a:lvl1pPr>
              <a:defRPr/>
            </a:lvl1pPr>
          </a:lstStyle>
          <a:p>
            <a:r>
              <a:rPr lang="en-US"/>
              <a:t>Clic para editar título</a:t>
            </a:r>
          </a:p>
        </p:txBody>
      </p:sp>
      <p:sp>
        <p:nvSpPr>
          <p:cNvPr id="5124" name="Rectangle 4"/>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Haga clic para modificar el estilo de subtítulo del patrón</a:t>
            </a:r>
          </a:p>
        </p:txBody>
      </p:sp>
    </p:spTree>
    <p:extLst>
      <p:ext uri="{BB962C8B-B14F-4D97-AF65-F5344CB8AC3E}">
        <p14:creationId xmlns:p14="http://schemas.microsoft.com/office/powerpoint/2010/main" val="1808713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971550" y="274638"/>
            <a:ext cx="7200900" cy="1143000"/>
          </a:xfrm>
          <a:prstGeom prst="rect">
            <a:avLst/>
          </a:prstGeom>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extLst>
      <p:ext uri="{BB962C8B-B14F-4D97-AF65-F5344CB8AC3E}">
        <p14:creationId xmlns:p14="http://schemas.microsoft.com/office/powerpoint/2010/main" val="608697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408738" y="274638"/>
            <a:ext cx="183515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900113" y="274638"/>
            <a:ext cx="5356225"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extLst>
      <p:ext uri="{BB962C8B-B14F-4D97-AF65-F5344CB8AC3E}">
        <p14:creationId xmlns:p14="http://schemas.microsoft.com/office/powerpoint/2010/main" val="1911229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ítulo y objetos encima del texto">
    <p:spTree>
      <p:nvGrpSpPr>
        <p:cNvPr id="1" name=""/>
        <p:cNvGrpSpPr/>
        <p:nvPr/>
      </p:nvGrpSpPr>
      <p:grpSpPr>
        <a:xfrm>
          <a:off x="0" y="0"/>
          <a:ext cx="0" cy="0"/>
          <a:chOff x="0" y="0"/>
          <a:chExt cx="0" cy="0"/>
        </a:xfrm>
      </p:grpSpPr>
      <p:sp>
        <p:nvSpPr>
          <p:cNvPr id="2" name="Título 1"/>
          <p:cNvSpPr>
            <a:spLocks noGrp="1"/>
          </p:cNvSpPr>
          <p:nvPr>
            <p:ph type="title"/>
          </p:nvPr>
        </p:nvSpPr>
        <p:spPr>
          <a:xfrm>
            <a:off x="971550" y="274638"/>
            <a:ext cx="7200900" cy="1143000"/>
          </a:xfrm>
          <a:prstGeom prst="rect">
            <a:avLst/>
          </a:prstGeom>
        </p:spPr>
        <p:txBody>
          <a:bodyPr/>
          <a:lstStyle/>
          <a:p>
            <a:r>
              <a:rPr lang="es-ES_tradnl"/>
              <a:t>Clic para editar título</a:t>
            </a:r>
          </a:p>
        </p:txBody>
      </p:sp>
      <p:sp>
        <p:nvSpPr>
          <p:cNvPr id="3" name="Marcador de contenido 2"/>
          <p:cNvSpPr>
            <a:spLocks noGrp="1"/>
          </p:cNvSpPr>
          <p:nvPr>
            <p:ph sz="half" idx="1"/>
          </p:nvPr>
        </p:nvSpPr>
        <p:spPr>
          <a:xfrm>
            <a:off x="900113" y="1600200"/>
            <a:ext cx="7343775" cy="21859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900113" y="3938588"/>
            <a:ext cx="7343775" cy="2187575"/>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extLst>
      <p:ext uri="{BB962C8B-B14F-4D97-AF65-F5344CB8AC3E}">
        <p14:creationId xmlns:p14="http://schemas.microsoft.com/office/powerpoint/2010/main" val="2125869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971550" y="274638"/>
            <a:ext cx="7200900" cy="1143000"/>
          </a:xfrm>
          <a:prstGeom prst="rect">
            <a:avLst/>
          </a:prstGeom>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extLst>
      <p:ext uri="{BB962C8B-B14F-4D97-AF65-F5344CB8AC3E}">
        <p14:creationId xmlns:p14="http://schemas.microsoft.com/office/powerpoint/2010/main" val="1159438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extLst>
      <p:ext uri="{BB962C8B-B14F-4D97-AF65-F5344CB8AC3E}">
        <p14:creationId xmlns:p14="http://schemas.microsoft.com/office/powerpoint/2010/main" val="408340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971550" y="274638"/>
            <a:ext cx="7200900" cy="1143000"/>
          </a:xfrm>
          <a:prstGeom prst="rect">
            <a:avLst/>
          </a:prstGeom>
        </p:spPr>
        <p:txBody>
          <a:bodyPr/>
          <a:lstStyle/>
          <a:p>
            <a:r>
              <a:rPr lang="es-ES_tradnl"/>
              <a:t>Clic para editar título</a:t>
            </a:r>
          </a:p>
        </p:txBody>
      </p:sp>
      <p:sp>
        <p:nvSpPr>
          <p:cNvPr id="3" name="Marcador de contenido 2"/>
          <p:cNvSpPr>
            <a:spLocks noGrp="1"/>
          </p:cNvSpPr>
          <p:nvPr>
            <p:ph sz="half" idx="1"/>
          </p:nvPr>
        </p:nvSpPr>
        <p:spPr>
          <a:xfrm>
            <a:off x="900113" y="1600200"/>
            <a:ext cx="359568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35956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extLst>
      <p:ext uri="{BB962C8B-B14F-4D97-AF65-F5344CB8AC3E}">
        <p14:creationId xmlns:p14="http://schemas.microsoft.com/office/powerpoint/2010/main" val="1768951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extLst>
      <p:ext uri="{BB962C8B-B14F-4D97-AF65-F5344CB8AC3E}">
        <p14:creationId xmlns:p14="http://schemas.microsoft.com/office/powerpoint/2010/main" val="1004419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971550" y="274638"/>
            <a:ext cx="7200900" cy="1143000"/>
          </a:xfrm>
          <a:prstGeom prst="rect">
            <a:avLst/>
          </a:prstGeom>
        </p:spPr>
        <p:txBody>
          <a:bodyPr/>
          <a:lstStyle/>
          <a:p>
            <a:r>
              <a:rPr lang="es-ES_tradnl"/>
              <a:t>Clic para editar título</a:t>
            </a:r>
          </a:p>
        </p:txBody>
      </p:sp>
    </p:spTree>
    <p:extLst>
      <p:ext uri="{BB962C8B-B14F-4D97-AF65-F5344CB8AC3E}">
        <p14:creationId xmlns:p14="http://schemas.microsoft.com/office/powerpoint/2010/main" val="2057104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9359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extLst>
      <p:ext uri="{BB962C8B-B14F-4D97-AF65-F5344CB8AC3E}">
        <p14:creationId xmlns:p14="http://schemas.microsoft.com/office/powerpoint/2010/main" val="918446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extLst>
      <p:ext uri="{BB962C8B-B14F-4D97-AF65-F5344CB8AC3E}">
        <p14:creationId xmlns:p14="http://schemas.microsoft.com/office/powerpoint/2010/main" val="212139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900113" y="1600200"/>
            <a:ext cx="734377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Haga clic para modificar el estilo de texto del patrón</a:t>
            </a:r>
          </a:p>
          <a:p>
            <a:pPr lvl="1"/>
            <a:r>
              <a:rPr lang="en-US" altLang="x-none"/>
              <a:t>Segundo nivel</a:t>
            </a:r>
          </a:p>
          <a:p>
            <a:pPr lvl="2"/>
            <a:r>
              <a:rPr lang="en-US" altLang="x-none"/>
              <a:t>Tercer nivel</a:t>
            </a:r>
          </a:p>
          <a:p>
            <a:pPr lvl="3"/>
            <a:r>
              <a:rPr lang="en-US" altLang="x-none"/>
              <a:t>Cuarto nivel</a:t>
            </a:r>
          </a:p>
          <a:p>
            <a:pPr lvl="4"/>
            <a:r>
              <a:rPr lang="en-US" altLang="x-none"/>
              <a:t>Quinto nivel</a:t>
            </a:r>
          </a:p>
        </p:txBody>
      </p:sp>
    </p:spTree>
  </p:cSld>
  <p:clrMap bg1="lt1" tx1="dk1" bg2="lt2" tx2="dk2" accent1="accent1" accent2="accent2" accent3="accent3" accent4="accent4" accent5="accent5" accent6="accent6" hlink="hlink" folHlink="folHlink"/>
  <p:sldLayoutIdLst>
    <p:sldLayoutId id="2147484063"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Lst>
  <p:txStyles>
    <p:titleStyle>
      <a:lvl1pPr algn="ctr" rtl="0" eaLnBrk="0" fontAlgn="base" hangingPunct="0">
        <a:spcBef>
          <a:spcPct val="0"/>
        </a:spcBef>
        <a:spcAft>
          <a:spcPct val="0"/>
        </a:spcAft>
        <a:defRPr sz="4800">
          <a:solidFill>
            <a:srgbClr val="990000"/>
          </a:solidFill>
          <a:latin typeface="Arial"/>
          <a:ea typeface="ＭＳ Ｐゴシック" charset="-128"/>
          <a:cs typeface="Arial"/>
        </a:defRPr>
      </a:lvl1pPr>
      <a:lvl2pPr algn="ctr" rtl="0" eaLnBrk="0" fontAlgn="base" hangingPunct="0">
        <a:spcBef>
          <a:spcPct val="0"/>
        </a:spcBef>
        <a:spcAft>
          <a:spcPct val="0"/>
        </a:spcAft>
        <a:defRPr sz="4800">
          <a:solidFill>
            <a:srgbClr val="990000"/>
          </a:solidFill>
          <a:latin typeface="Arial" charset="0"/>
          <a:ea typeface="ＭＳ Ｐゴシック" charset="-128"/>
          <a:cs typeface="Arial" charset="0"/>
        </a:defRPr>
      </a:lvl2pPr>
      <a:lvl3pPr algn="ctr" rtl="0" eaLnBrk="0" fontAlgn="base" hangingPunct="0">
        <a:spcBef>
          <a:spcPct val="0"/>
        </a:spcBef>
        <a:spcAft>
          <a:spcPct val="0"/>
        </a:spcAft>
        <a:defRPr sz="4800">
          <a:solidFill>
            <a:srgbClr val="990000"/>
          </a:solidFill>
          <a:latin typeface="Arial" charset="0"/>
          <a:ea typeface="ＭＳ Ｐゴシック" charset="-128"/>
          <a:cs typeface="Arial" charset="0"/>
        </a:defRPr>
      </a:lvl3pPr>
      <a:lvl4pPr algn="ctr" rtl="0" eaLnBrk="0" fontAlgn="base" hangingPunct="0">
        <a:spcBef>
          <a:spcPct val="0"/>
        </a:spcBef>
        <a:spcAft>
          <a:spcPct val="0"/>
        </a:spcAft>
        <a:defRPr sz="4800">
          <a:solidFill>
            <a:srgbClr val="990000"/>
          </a:solidFill>
          <a:latin typeface="Arial" charset="0"/>
          <a:ea typeface="ＭＳ Ｐゴシック" charset="-128"/>
          <a:cs typeface="Arial" charset="0"/>
        </a:defRPr>
      </a:lvl4pPr>
      <a:lvl5pPr algn="ctr" rtl="0" eaLnBrk="0" fontAlgn="base" hangingPunct="0">
        <a:spcBef>
          <a:spcPct val="0"/>
        </a:spcBef>
        <a:spcAft>
          <a:spcPct val="0"/>
        </a:spcAft>
        <a:defRPr sz="4800">
          <a:solidFill>
            <a:srgbClr val="990000"/>
          </a:solidFill>
          <a:latin typeface="Arial" charset="0"/>
          <a:ea typeface="ＭＳ Ｐゴシック" charset="-128"/>
          <a:cs typeface="Arial" charset="0"/>
        </a:defRPr>
      </a:lvl5pPr>
      <a:lvl6pPr marL="457200" algn="ctr" rtl="0" fontAlgn="base">
        <a:spcBef>
          <a:spcPct val="0"/>
        </a:spcBef>
        <a:spcAft>
          <a:spcPct val="0"/>
        </a:spcAft>
        <a:defRPr sz="4800">
          <a:solidFill>
            <a:srgbClr val="990000"/>
          </a:solidFill>
          <a:latin typeface="Verdana" pitchFamily="-107" charset="0"/>
        </a:defRPr>
      </a:lvl6pPr>
      <a:lvl7pPr marL="914400" algn="ctr" rtl="0" fontAlgn="base">
        <a:spcBef>
          <a:spcPct val="0"/>
        </a:spcBef>
        <a:spcAft>
          <a:spcPct val="0"/>
        </a:spcAft>
        <a:defRPr sz="4800">
          <a:solidFill>
            <a:srgbClr val="990000"/>
          </a:solidFill>
          <a:latin typeface="Verdana" pitchFamily="-107" charset="0"/>
        </a:defRPr>
      </a:lvl7pPr>
      <a:lvl8pPr marL="1371600" algn="ctr" rtl="0" fontAlgn="base">
        <a:spcBef>
          <a:spcPct val="0"/>
        </a:spcBef>
        <a:spcAft>
          <a:spcPct val="0"/>
        </a:spcAft>
        <a:defRPr sz="4800">
          <a:solidFill>
            <a:srgbClr val="990000"/>
          </a:solidFill>
          <a:latin typeface="Verdana" pitchFamily="-107" charset="0"/>
        </a:defRPr>
      </a:lvl8pPr>
      <a:lvl9pPr marL="1828800" algn="ctr" rtl="0" fontAlgn="base">
        <a:spcBef>
          <a:spcPct val="0"/>
        </a:spcBef>
        <a:spcAft>
          <a:spcPct val="0"/>
        </a:spcAft>
        <a:defRPr sz="4800">
          <a:solidFill>
            <a:srgbClr val="990000"/>
          </a:solidFill>
          <a:latin typeface="Verdana" pitchFamily="-107" charset="0"/>
        </a:defRPr>
      </a:lvl9pPr>
    </p:titleStyle>
    <p:bodyStyle>
      <a:lvl1pPr marL="342900" indent="-342900" algn="l" rtl="0" eaLnBrk="0" fontAlgn="base" hangingPunct="0">
        <a:spcBef>
          <a:spcPct val="20000"/>
        </a:spcBef>
        <a:spcAft>
          <a:spcPct val="0"/>
        </a:spcAft>
        <a:buChar char="•"/>
        <a:defRPr sz="3200">
          <a:solidFill>
            <a:srgbClr val="CC3300"/>
          </a:solidFill>
          <a:latin typeface="Arial"/>
          <a:ea typeface="ＭＳ Ｐゴシック" charset="-128"/>
          <a:cs typeface="Arial"/>
        </a:defRPr>
      </a:lvl1pPr>
      <a:lvl2pPr marL="742950" indent="-285750" algn="l" rtl="0" eaLnBrk="0" fontAlgn="base" hangingPunct="0">
        <a:spcBef>
          <a:spcPct val="20000"/>
        </a:spcBef>
        <a:spcAft>
          <a:spcPct val="0"/>
        </a:spcAft>
        <a:buChar char="–"/>
        <a:defRPr sz="2800">
          <a:solidFill>
            <a:srgbClr val="333333"/>
          </a:solidFill>
          <a:latin typeface="Arial"/>
          <a:ea typeface="ＭＳ Ｐゴシック" pitchFamily="-107" charset="-128"/>
          <a:cs typeface="Arial"/>
        </a:defRPr>
      </a:lvl2pPr>
      <a:lvl3pPr marL="1143000" indent="-228600" algn="l" rtl="0" eaLnBrk="0" fontAlgn="base" hangingPunct="0">
        <a:spcBef>
          <a:spcPct val="20000"/>
        </a:spcBef>
        <a:spcAft>
          <a:spcPct val="0"/>
        </a:spcAft>
        <a:buChar char="•"/>
        <a:defRPr sz="2400">
          <a:solidFill>
            <a:srgbClr val="9966FF"/>
          </a:solidFill>
          <a:latin typeface="Arial"/>
          <a:ea typeface="ＭＳ Ｐゴシック" pitchFamily="-107" charset="-128"/>
          <a:cs typeface="Arial"/>
        </a:defRPr>
      </a:lvl3pPr>
      <a:lvl4pPr marL="1600200" indent="-228600" algn="l" rtl="0" eaLnBrk="0" fontAlgn="base" hangingPunct="0">
        <a:spcBef>
          <a:spcPct val="20000"/>
        </a:spcBef>
        <a:spcAft>
          <a:spcPct val="0"/>
        </a:spcAft>
        <a:buChar char="–"/>
        <a:defRPr sz="2000">
          <a:solidFill>
            <a:schemeClr val="tx1"/>
          </a:solidFill>
          <a:latin typeface="Arial"/>
          <a:ea typeface="ＭＳ Ｐゴシック" pitchFamily="-107" charset="-128"/>
          <a:cs typeface="Arial"/>
        </a:defRPr>
      </a:lvl4pPr>
      <a:lvl5pPr marL="2057400" indent="-228600" algn="l" rtl="0" eaLnBrk="0" fontAlgn="base" hangingPunct="0">
        <a:spcBef>
          <a:spcPct val="20000"/>
        </a:spcBef>
        <a:spcAft>
          <a:spcPct val="0"/>
        </a:spcAft>
        <a:buChar char="»"/>
        <a:defRPr sz="2000">
          <a:solidFill>
            <a:schemeClr val="tx1"/>
          </a:solidFill>
          <a:latin typeface="Arial"/>
          <a:ea typeface="ＭＳ Ｐゴシック" pitchFamily="-107" charset="-128"/>
          <a:cs typeface="Arial"/>
        </a:defRPr>
      </a:lvl5pPr>
      <a:lvl6pPr marL="2514600" indent="-228600" algn="l" rtl="0" fontAlgn="base">
        <a:spcBef>
          <a:spcPct val="20000"/>
        </a:spcBef>
        <a:spcAft>
          <a:spcPct val="0"/>
        </a:spcAft>
        <a:buChar char="»"/>
        <a:defRPr sz="2000">
          <a:solidFill>
            <a:schemeClr val="tx1"/>
          </a:solidFill>
          <a:latin typeface="+mn-lt"/>
          <a:ea typeface="ＭＳ Ｐゴシック" pitchFamily="-107"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07"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07"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07"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tif"/></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9" Type="http://schemas.openxmlformats.org/officeDocument/2006/relationships/image" Target="../media/image29.jpeg"/></Relationships>
</file>

<file path=ppt/slides/_rels/slide1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9" Type="http://schemas.openxmlformats.org/officeDocument/2006/relationships/image" Target="../media/image29.jpeg"/></Relationships>
</file>

<file path=ppt/slides/_rels/slide1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9" Type="http://schemas.openxmlformats.org/officeDocument/2006/relationships/image" Target="../media/image29.jpeg"/></Relationships>
</file>

<file path=ppt/slides/_rels/slide1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9.jpeg"/><Relationship Id="rId7"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8.jpeg"/><Relationship Id="rId9"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4.jpeg"/><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8.jpeg"/><Relationship Id="rId7"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4.jpeg"/><Relationship Id="rId5" Type="http://schemas.openxmlformats.org/officeDocument/2006/relationships/image" Target="../media/image23.jpeg"/><Relationship Id="rId10" Type="http://schemas.openxmlformats.org/officeDocument/2006/relationships/image" Target="../media/image50.jpeg"/><Relationship Id="rId4" Type="http://schemas.openxmlformats.org/officeDocument/2006/relationships/image" Target="../media/image29.jpeg"/><Relationship Id="rId9" Type="http://schemas.openxmlformats.org/officeDocument/2006/relationships/image" Target="../media/image27.jpeg"/></Relationships>
</file>

<file path=ppt/slides/_rels/slide3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8.jpeg"/><Relationship Id="rId7"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4.jpeg"/><Relationship Id="rId5" Type="http://schemas.openxmlformats.org/officeDocument/2006/relationships/image" Target="../media/image23.jpeg"/><Relationship Id="rId10" Type="http://schemas.openxmlformats.org/officeDocument/2006/relationships/image" Target="../media/image51.png"/><Relationship Id="rId4" Type="http://schemas.openxmlformats.org/officeDocument/2006/relationships/image" Target="../media/image29.jpeg"/><Relationship Id="rId9" Type="http://schemas.openxmlformats.org/officeDocument/2006/relationships/image" Target="../media/image27.jpeg"/></Relationships>
</file>

<file path=ppt/slides/_rels/slide3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8.jpeg"/><Relationship Id="rId7"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4.jpeg"/><Relationship Id="rId5" Type="http://schemas.openxmlformats.org/officeDocument/2006/relationships/image" Target="../media/image23.jpeg"/><Relationship Id="rId10" Type="http://schemas.openxmlformats.org/officeDocument/2006/relationships/image" Target="../media/image42.png"/><Relationship Id="rId4" Type="http://schemas.openxmlformats.org/officeDocument/2006/relationships/image" Target="../media/image29.jpeg"/><Relationship Id="rId9" Type="http://schemas.openxmlformats.org/officeDocument/2006/relationships/image" Target="../media/image27.jpe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50.jpeg"/></Relationships>
</file>

<file path=ppt/slides/_rels/slide37.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jpeg"/></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ctrTitle"/>
          </p:nvPr>
        </p:nvSpPr>
        <p:spPr bwMode="auto">
          <a:xfrm>
            <a:off x="719139" y="119183"/>
            <a:ext cx="74168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S" dirty="0"/>
              <a:t>Filogenia Molecular</a:t>
            </a:r>
            <a:endParaRPr lang="es-ES" altLang="x-none" sz="3600" b="1" dirty="0">
              <a:solidFill>
                <a:srgbClr val="122031"/>
              </a:solidFill>
              <a:latin typeface="Arial" charset="0"/>
              <a:cs typeface="Arial" charset="0"/>
            </a:endParaRPr>
          </a:p>
        </p:txBody>
      </p:sp>
      <p:sp>
        <p:nvSpPr>
          <p:cNvPr id="5122" name="Rectangle 3"/>
          <p:cNvSpPr txBox="1">
            <a:spLocks noChangeArrowheads="1"/>
          </p:cNvSpPr>
          <p:nvPr/>
        </p:nvSpPr>
        <p:spPr bwMode="auto">
          <a:xfrm>
            <a:off x="-316027" y="4986217"/>
            <a:ext cx="4447461"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r" eaLnBrk="1" hangingPunct="1">
              <a:buFontTx/>
              <a:buNone/>
            </a:pPr>
            <a:r>
              <a:rPr lang="en-GB" altLang="x-none" sz="2400" dirty="0">
                <a:solidFill>
                  <a:srgbClr val="953735"/>
                </a:solidFill>
              </a:rPr>
              <a:t>Diego San Mauro</a:t>
            </a:r>
          </a:p>
          <a:p>
            <a:pPr algn="r" eaLnBrk="1" hangingPunct="1">
              <a:buFontTx/>
              <a:buNone/>
            </a:pPr>
            <a:r>
              <a:rPr lang="es-ES" altLang="x-none" sz="1800" dirty="0">
                <a:solidFill>
                  <a:srgbClr val="333333"/>
                </a:solidFill>
              </a:rPr>
              <a:t>Dpto. de Biodiversidad, Ecología y Evolución</a:t>
            </a:r>
          </a:p>
          <a:p>
            <a:pPr algn="r" eaLnBrk="1" hangingPunct="1">
              <a:buFontTx/>
              <a:buNone/>
            </a:pPr>
            <a:r>
              <a:rPr lang="es-ES" altLang="x-none" sz="1800" dirty="0">
                <a:solidFill>
                  <a:srgbClr val="333333"/>
                </a:solidFill>
              </a:rPr>
              <a:t>Universidad Complutense de Madrid</a:t>
            </a:r>
          </a:p>
          <a:p>
            <a:pPr algn="r" eaLnBrk="1" hangingPunct="1">
              <a:buFontTx/>
              <a:buNone/>
            </a:pPr>
            <a:r>
              <a:rPr lang="es-ES" altLang="x-none" sz="1800" i="1" dirty="0" err="1">
                <a:solidFill>
                  <a:srgbClr val="333333"/>
                </a:solidFill>
              </a:rPr>
              <a:t>dsanmaur@ucm.es</a:t>
            </a:r>
            <a:endParaRPr lang="es-ES" altLang="x-none" sz="1800" i="1" dirty="0"/>
          </a:p>
        </p:txBody>
      </p:sp>
      <p:pic>
        <p:nvPicPr>
          <p:cNvPr id="3" name="Imagen 2" descr="Un hombre parado en una montaña&#10;&#10;Descripción generada automáticamente">
            <a:extLst>
              <a:ext uri="{FF2B5EF4-FFF2-40B4-BE49-F238E27FC236}">
                <a16:creationId xmlns:a16="http://schemas.microsoft.com/office/drawing/2014/main" id="{4CE64C14-74CC-E642-9E8A-FC629E783C97}"/>
              </a:ext>
            </a:extLst>
          </p:cNvPr>
          <p:cNvPicPr>
            <a:picLocks noChangeAspect="1"/>
          </p:cNvPicPr>
          <p:nvPr/>
        </p:nvPicPr>
        <p:blipFill rotWithShape="1">
          <a:blip r:embed="rId3"/>
          <a:srcRect t="14563"/>
          <a:stretch/>
        </p:blipFill>
        <p:spPr>
          <a:xfrm>
            <a:off x="4412348" y="4464643"/>
            <a:ext cx="2661814" cy="2274174"/>
          </a:xfrm>
          <a:prstGeom prst="rect">
            <a:avLst/>
          </a:prstGeom>
        </p:spPr>
      </p:pic>
      <p:sp>
        <p:nvSpPr>
          <p:cNvPr id="7" name="Rectangle 3">
            <a:extLst>
              <a:ext uri="{FF2B5EF4-FFF2-40B4-BE49-F238E27FC236}">
                <a16:creationId xmlns:a16="http://schemas.microsoft.com/office/drawing/2014/main" id="{59D21FA6-757B-064A-8137-F9248BF33D08}"/>
              </a:ext>
            </a:extLst>
          </p:cNvPr>
          <p:cNvSpPr txBox="1">
            <a:spLocks noChangeArrowheads="1"/>
          </p:cNvSpPr>
          <p:nvPr/>
        </p:nvSpPr>
        <p:spPr bwMode="auto">
          <a:xfrm>
            <a:off x="2348269" y="1810229"/>
            <a:ext cx="4447461"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buFontTx/>
              <a:buNone/>
            </a:pPr>
            <a:r>
              <a:rPr lang="en-GB" altLang="x-none" sz="2400" dirty="0">
                <a:solidFill>
                  <a:srgbClr val="953735"/>
                </a:solidFill>
              </a:rPr>
              <a:t>Patricia Álvarez Campos</a:t>
            </a:r>
          </a:p>
          <a:p>
            <a:pPr eaLnBrk="1" hangingPunct="1">
              <a:buFontTx/>
              <a:buNone/>
            </a:pPr>
            <a:r>
              <a:rPr lang="es-ES" altLang="x-none" sz="1800" dirty="0">
                <a:solidFill>
                  <a:srgbClr val="333333"/>
                </a:solidFill>
              </a:rPr>
              <a:t>Dpto. de Biología</a:t>
            </a:r>
          </a:p>
          <a:p>
            <a:pPr eaLnBrk="1" hangingPunct="1">
              <a:buFontTx/>
              <a:buNone/>
            </a:pPr>
            <a:r>
              <a:rPr lang="es-ES" altLang="x-none" sz="1800" dirty="0">
                <a:solidFill>
                  <a:srgbClr val="333333"/>
                </a:solidFill>
              </a:rPr>
              <a:t>Universidad Autónoma de Madrid</a:t>
            </a:r>
          </a:p>
          <a:p>
            <a:pPr eaLnBrk="1" hangingPunct="1">
              <a:buFontTx/>
              <a:buNone/>
            </a:pPr>
            <a:r>
              <a:rPr lang="es-ES" altLang="x-none" sz="1800" i="1" dirty="0" err="1">
                <a:solidFill>
                  <a:srgbClr val="333333"/>
                </a:solidFill>
              </a:rPr>
              <a:t>patricia.alvarez@uam.es</a:t>
            </a:r>
            <a:endParaRPr lang="es-ES" altLang="x-none" sz="1800" i="1" dirty="0"/>
          </a:p>
        </p:txBody>
      </p:sp>
      <p:pic>
        <p:nvPicPr>
          <p:cNvPr id="5" name="Imagen 4" descr="Mujer sonriendo en una playa&#10;&#10;Descripción generada automáticamente">
            <a:extLst>
              <a:ext uri="{FF2B5EF4-FFF2-40B4-BE49-F238E27FC236}">
                <a16:creationId xmlns:a16="http://schemas.microsoft.com/office/drawing/2014/main" id="{A95DEF10-24B9-4645-A187-34DC7FD227BF}"/>
              </a:ext>
            </a:extLst>
          </p:cNvPr>
          <p:cNvPicPr>
            <a:picLocks noChangeAspect="1"/>
          </p:cNvPicPr>
          <p:nvPr/>
        </p:nvPicPr>
        <p:blipFill rotWithShape="1">
          <a:blip r:embed="rId4"/>
          <a:srcRect t="8611" r="56300"/>
          <a:stretch/>
        </p:blipFill>
        <p:spPr>
          <a:xfrm>
            <a:off x="396855" y="1162346"/>
            <a:ext cx="1806215" cy="283296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txBox="1">
            <a:spLocks noChangeArrowheads="1"/>
          </p:cNvSpPr>
          <p:nvPr/>
        </p:nvSpPr>
        <p:spPr bwMode="auto">
          <a:xfrm>
            <a:off x="827088" y="274638"/>
            <a:ext cx="7200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800" b="1">
                <a:solidFill>
                  <a:srgbClr val="1F497D"/>
                </a:solidFill>
              </a:rPr>
              <a:t>Filogenia</a:t>
            </a:r>
          </a:p>
          <a:p>
            <a:pPr algn="ctr" eaLnBrk="1" hangingPunct="1">
              <a:lnSpc>
                <a:spcPct val="140000"/>
              </a:lnSpc>
              <a:spcBef>
                <a:spcPct val="0"/>
              </a:spcBef>
              <a:buFontTx/>
              <a:buNone/>
            </a:pPr>
            <a:r>
              <a:rPr lang="es-ES" altLang="x-none" sz="2800" b="1">
                <a:solidFill>
                  <a:srgbClr val="1F497D"/>
                </a:solidFill>
              </a:rPr>
              <a:t>(Árbol Evolutivo)</a:t>
            </a:r>
          </a:p>
        </p:txBody>
      </p:sp>
      <p:sp>
        <p:nvSpPr>
          <p:cNvPr id="18434" name="Rectangle 3"/>
          <p:cNvSpPr txBox="1">
            <a:spLocks noChangeArrowheads="1"/>
          </p:cNvSpPr>
          <p:nvPr/>
        </p:nvSpPr>
        <p:spPr bwMode="auto">
          <a:xfrm>
            <a:off x="900113" y="1600200"/>
            <a:ext cx="734377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rgbClr val="CC3300"/>
                </a:solidFill>
                <a:latin typeface="Arial" charset="0"/>
                <a:ea typeface="ＭＳ Ｐゴシック" charset="-128"/>
                <a:cs typeface="Arial" charset="0"/>
              </a:defRPr>
            </a:lvl1pPr>
            <a:lvl2pPr>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lvl="1" eaLnBrk="1" hangingPunct="1">
              <a:buFontTx/>
              <a:buNone/>
            </a:pPr>
            <a:endParaRPr lang="en-US" altLang="x-none">
              <a:latin typeface="Verdana" charset="0"/>
            </a:endParaRPr>
          </a:p>
        </p:txBody>
      </p:sp>
      <p:sp>
        <p:nvSpPr>
          <p:cNvPr id="18435" name="Rectangle 8"/>
          <p:cNvSpPr txBox="1">
            <a:spLocks noChangeArrowheads="1"/>
          </p:cNvSpPr>
          <p:nvPr/>
        </p:nvSpPr>
        <p:spPr bwMode="auto">
          <a:xfrm>
            <a:off x="34925" y="1989138"/>
            <a:ext cx="878522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rgbClr val="CC3300"/>
                </a:solidFill>
                <a:latin typeface="Arial" charset="0"/>
                <a:ea typeface="ＭＳ Ｐゴシック" charset="-128"/>
                <a:cs typeface="Arial" charset="0"/>
              </a:defRPr>
            </a:lvl1pPr>
            <a:lvl2pPr>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lvl="1" eaLnBrk="1" hangingPunct="1">
              <a:buFontTx/>
              <a:buNone/>
            </a:pPr>
            <a:r>
              <a:rPr lang="es-ES" altLang="x-none" sz="2400"/>
              <a:t>Representación gráfica (patrón) de las relaciones ancestro-descendiente (relaciones históricas) entre elementos (especies, secuencias de genes…)</a:t>
            </a:r>
          </a:p>
        </p:txBody>
      </p:sp>
      <p:pic>
        <p:nvPicPr>
          <p:cNvPr id="18436" name="Picture 4" descr="filogenia_Darwin_1837.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3429000"/>
            <a:ext cx="277177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noChangeArrowheads="1"/>
          </p:cNvSpPr>
          <p:nvPr/>
        </p:nvSpPr>
        <p:spPr bwMode="auto">
          <a:xfrm>
            <a:off x="1354138" y="6092825"/>
            <a:ext cx="21383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GB" altLang="x-none" sz="1400">
                <a:solidFill>
                  <a:srgbClr val="333333"/>
                </a:solidFill>
                <a:latin typeface="Verdana" charset="0"/>
              </a:rPr>
              <a:t>Charles Darwin, 1837</a:t>
            </a:r>
            <a:endParaRPr lang="ca-ES" altLang="x-none" sz="1400">
              <a:solidFill>
                <a:srgbClr val="333333"/>
              </a:solidFill>
              <a:latin typeface="Verdana" charset="0"/>
            </a:endParaRPr>
          </a:p>
        </p:txBody>
      </p:sp>
      <p:sp>
        <p:nvSpPr>
          <p:cNvPr id="18438" name="Rectangle 7"/>
          <p:cNvSpPr>
            <a:spLocks noChangeArrowheads="1"/>
          </p:cNvSpPr>
          <p:nvPr/>
        </p:nvSpPr>
        <p:spPr bwMode="auto">
          <a:xfrm>
            <a:off x="4429125" y="3789363"/>
            <a:ext cx="4464050" cy="184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s-ES" altLang="x-none" sz="1900">
                <a:solidFill>
                  <a:schemeClr val="tx1"/>
                </a:solidFill>
              </a:rPr>
              <a:t>Entender este patrón es esencial para realizar estudios comparativos de cualquier tipo, porque </a:t>
            </a:r>
            <a:r>
              <a:rPr lang="es-ES" altLang="x-none" sz="1900" b="1">
                <a:solidFill>
                  <a:schemeClr val="tx1"/>
                </a:solidFill>
              </a:rPr>
              <a:t>existen dependencias estadísticas entre los elementos que comparten ancestros comunes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txBox="1">
            <a:spLocks noChangeArrowheads="1"/>
          </p:cNvSpPr>
          <p:nvPr/>
        </p:nvSpPr>
        <p:spPr bwMode="auto">
          <a:xfrm>
            <a:off x="827088" y="188913"/>
            <a:ext cx="7200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800" b="1">
                <a:solidFill>
                  <a:srgbClr val="1F497D"/>
                </a:solidFill>
              </a:rPr>
              <a:t>Filogenia</a:t>
            </a:r>
          </a:p>
        </p:txBody>
      </p:sp>
      <p:sp>
        <p:nvSpPr>
          <p:cNvPr id="19458" name="Rectangle 3"/>
          <p:cNvSpPr txBox="1">
            <a:spLocks noChangeArrowheads="1"/>
          </p:cNvSpPr>
          <p:nvPr/>
        </p:nvSpPr>
        <p:spPr bwMode="auto">
          <a:xfrm>
            <a:off x="900113" y="1600200"/>
            <a:ext cx="734377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rgbClr val="CC3300"/>
                </a:solidFill>
                <a:latin typeface="Arial" charset="0"/>
                <a:ea typeface="ＭＳ Ｐゴシック" charset="-128"/>
                <a:cs typeface="Arial" charset="0"/>
              </a:defRPr>
            </a:lvl1pPr>
            <a:lvl2pPr>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lvl="1" eaLnBrk="1" hangingPunct="1">
              <a:buFontTx/>
              <a:buNone/>
            </a:pPr>
            <a:endParaRPr lang="en-US" altLang="x-none"/>
          </a:p>
        </p:txBody>
      </p:sp>
      <p:sp>
        <p:nvSpPr>
          <p:cNvPr id="19459" name="Rectangle 3"/>
          <p:cNvSpPr txBox="1">
            <a:spLocks noChangeArrowheads="1"/>
          </p:cNvSpPr>
          <p:nvPr/>
        </p:nvSpPr>
        <p:spPr bwMode="auto">
          <a:xfrm>
            <a:off x="836613" y="1752600"/>
            <a:ext cx="4887912"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lvl="1" eaLnBrk="1" hangingPunct="1"/>
            <a:r>
              <a:rPr lang="es-ES" altLang="x-none" sz="2400" dirty="0"/>
              <a:t>Evolución de los seres vivos</a:t>
            </a:r>
          </a:p>
          <a:p>
            <a:pPr lvl="1" eaLnBrk="1" hangingPunct="1"/>
            <a:r>
              <a:rPr lang="es-ES" altLang="x-none" sz="2400" dirty="0"/>
              <a:t>Genómica</a:t>
            </a:r>
          </a:p>
          <a:p>
            <a:pPr lvl="1" eaLnBrk="1" hangingPunct="1"/>
            <a:r>
              <a:rPr lang="es-ES" altLang="x-none" sz="2400" dirty="0"/>
              <a:t>Ingeniería genética</a:t>
            </a:r>
          </a:p>
          <a:p>
            <a:pPr lvl="1" eaLnBrk="1" hangingPunct="1"/>
            <a:r>
              <a:rPr lang="es-ES" altLang="x-none" sz="2400" dirty="0"/>
              <a:t>Farmacia</a:t>
            </a:r>
          </a:p>
          <a:p>
            <a:pPr lvl="1" eaLnBrk="1" hangingPunct="1"/>
            <a:r>
              <a:rPr lang="es-ES" altLang="x-none" sz="2400" dirty="0"/>
              <a:t>Epidemiología</a:t>
            </a:r>
          </a:p>
          <a:p>
            <a:pPr lvl="1" eaLnBrk="1" hangingPunct="1"/>
            <a:r>
              <a:rPr lang="es-ES" altLang="x-none" sz="2400" dirty="0"/>
              <a:t>Biología de la conservación</a:t>
            </a:r>
          </a:p>
          <a:p>
            <a:pPr lvl="1" eaLnBrk="1" hangingPunct="1"/>
            <a:r>
              <a:rPr lang="es-ES" altLang="x-none" sz="2400" dirty="0"/>
              <a:t>Control de plagas</a:t>
            </a:r>
          </a:p>
          <a:p>
            <a:pPr lvl="1" eaLnBrk="1" hangingPunct="1"/>
            <a:r>
              <a:rPr lang="es-ES" altLang="x-none" sz="2400" dirty="0"/>
              <a:t>Lingüística</a:t>
            </a:r>
          </a:p>
          <a:p>
            <a:pPr lvl="1" eaLnBrk="1" hangingPunct="1"/>
            <a:r>
              <a:rPr lang="es-ES" altLang="x-none" sz="2400" dirty="0"/>
              <a:t>Etc.</a:t>
            </a:r>
          </a:p>
        </p:txBody>
      </p:sp>
      <p:pic>
        <p:nvPicPr>
          <p:cNvPr id="19460" name="Picture 7" descr="hiv-aids-latent-reservoir-treatment-cure_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404813"/>
            <a:ext cx="151288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9"/>
          <p:cNvSpPr>
            <a:spLocks noChangeArrowheads="1"/>
          </p:cNvSpPr>
          <p:nvPr/>
        </p:nvSpPr>
        <p:spPr bwMode="auto">
          <a:xfrm>
            <a:off x="7069138" y="1857375"/>
            <a:ext cx="527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GB" altLang="x-none" sz="1400" i="1">
                <a:solidFill>
                  <a:srgbClr val="333333"/>
                </a:solidFill>
              </a:rPr>
              <a:t>HIV</a:t>
            </a:r>
            <a:endParaRPr lang="ca-ES" altLang="x-none" sz="1400" i="1">
              <a:solidFill>
                <a:srgbClr val="333333"/>
              </a:solidFill>
            </a:endParaRPr>
          </a:p>
        </p:txBody>
      </p:sp>
      <p:sp>
        <p:nvSpPr>
          <p:cNvPr id="19462" name="Rectangle 11"/>
          <p:cNvSpPr>
            <a:spLocks noChangeArrowheads="1"/>
          </p:cNvSpPr>
          <p:nvPr/>
        </p:nvSpPr>
        <p:spPr bwMode="auto">
          <a:xfrm>
            <a:off x="6588125" y="4219575"/>
            <a:ext cx="1612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GB" altLang="x-none" sz="1400" i="1">
                <a:solidFill>
                  <a:srgbClr val="333333"/>
                </a:solidFill>
              </a:rPr>
              <a:t>H1N1 influenza A</a:t>
            </a:r>
            <a:endParaRPr lang="ca-ES" altLang="x-none" sz="1400" i="1">
              <a:solidFill>
                <a:srgbClr val="333333"/>
              </a:solidFill>
            </a:endParaRPr>
          </a:p>
        </p:txBody>
      </p:sp>
      <p:pic>
        <p:nvPicPr>
          <p:cNvPr id="19463" name="Picture 14" descr="h1n1_flu_virus_Bacon_reveng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86525" y="2420938"/>
            <a:ext cx="1757363"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 descr="ebola+outbreak.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00788" y="4868863"/>
            <a:ext cx="2195512"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Rectangle 11"/>
          <p:cNvSpPr>
            <a:spLocks noChangeArrowheads="1"/>
          </p:cNvSpPr>
          <p:nvPr/>
        </p:nvSpPr>
        <p:spPr bwMode="auto">
          <a:xfrm>
            <a:off x="7092950" y="6145213"/>
            <a:ext cx="6873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GB" altLang="x-none" sz="1400" i="1">
                <a:solidFill>
                  <a:srgbClr val="333333"/>
                </a:solidFill>
              </a:rPr>
              <a:t>Ebola</a:t>
            </a:r>
            <a:endParaRPr lang="ca-ES" altLang="x-none" sz="1400" i="1">
              <a:solidFill>
                <a:srgbClr val="33333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descr="ebola+outbrea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04025" y="1341438"/>
            <a:ext cx="2195513"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ebb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 y="981075"/>
            <a:ext cx="6227763" cy="2274888"/>
          </a:xfrm>
          <a:prstGeom prst="rect">
            <a:avLst/>
          </a:prstGeom>
          <a:ln>
            <a:solidFill>
              <a:schemeClr val="bg1">
                <a:lumMod val="75000"/>
              </a:schemeClr>
            </a:solidFill>
          </a:ln>
        </p:spPr>
      </p:pic>
      <p:pic>
        <p:nvPicPr>
          <p:cNvPr id="20483" name="Picture 4" descr="ebo1.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3500438"/>
            <a:ext cx="6083300"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Rectangle 2"/>
          <p:cNvSpPr txBox="1">
            <a:spLocks noChangeArrowheads="1"/>
          </p:cNvSpPr>
          <p:nvPr/>
        </p:nvSpPr>
        <p:spPr bwMode="auto">
          <a:xfrm>
            <a:off x="979488" y="115888"/>
            <a:ext cx="7200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800" b="1">
                <a:solidFill>
                  <a:srgbClr val="1F497D"/>
                </a:solidFill>
              </a:rPr>
              <a:t>Filogenia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7" descr="hiv-aids-latent-reservoir-treatment-cure_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51725" y="1196975"/>
            <a:ext cx="151288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tit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088" y="981075"/>
            <a:ext cx="7092950" cy="2085975"/>
          </a:xfrm>
          <a:prstGeom prst="rect">
            <a:avLst/>
          </a:prstGeom>
          <a:ln>
            <a:solidFill>
              <a:schemeClr val="bg1">
                <a:lumMod val="75000"/>
              </a:schemeClr>
            </a:solidFill>
          </a:ln>
        </p:spPr>
      </p:pic>
      <p:pic>
        <p:nvPicPr>
          <p:cNvPr id="21507" name="Picture 2" descr="natur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9088" y="463550"/>
            <a:ext cx="18049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descr="fig.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675" y="3068638"/>
            <a:ext cx="5403850"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7" descr="fig2.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95963" y="3860800"/>
            <a:ext cx="3173412"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Rectangle 2"/>
          <p:cNvSpPr txBox="1">
            <a:spLocks noChangeArrowheads="1"/>
          </p:cNvSpPr>
          <p:nvPr/>
        </p:nvSpPr>
        <p:spPr bwMode="auto">
          <a:xfrm>
            <a:off x="979488" y="115888"/>
            <a:ext cx="7200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800" b="1">
                <a:solidFill>
                  <a:srgbClr val="1F497D"/>
                </a:solidFill>
              </a:rPr>
              <a:t>Filogenia</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3"/>
          <p:cNvSpPr>
            <a:spLocks noGrp="1" noChangeArrowheads="1"/>
          </p:cNvSpPr>
          <p:nvPr>
            <p:ph idx="1"/>
          </p:nvPr>
        </p:nvSpPr>
        <p:spPr>
          <a:xfrm>
            <a:off x="684213" y="981075"/>
            <a:ext cx="8064500" cy="4525963"/>
          </a:xfrm>
        </p:spPr>
        <p:txBody>
          <a:bodyPr/>
          <a:lstStyle/>
          <a:p>
            <a:pPr lvl="1" eaLnBrk="1" hangingPunct="1"/>
            <a:r>
              <a:rPr lang="es-ES" altLang="x-none" sz="2600" b="1">
                <a:latin typeface="Arial" charset="0"/>
                <a:ea typeface="ＭＳ Ｐゴシック" charset="-128"/>
                <a:cs typeface="Arial" charset="0"/>
              </a:rPr>
              <a:t>Registro indirecto </a:t>
            </a:r>
            <a:r>
              <a:rPr lang="es-ES" altLang="x-none" sz="2600">
                <a:latin typeface="Arial" charset="0"/>
                <a:ea typeface="ＭＳ Ｐゴシック" charset="-128"/>
                <a:cs typeface="Arial" charset="0"/>
              </a:rPr>
              <a:t>del proceso evolutivo</a:t>
            </a:r>
          </a:p>
          <a:p>
            <a:pPr lvl="1" eaLnBrk="1" hangingPunct="1"/>
            <a:endParaRPr lang="es-ES" altLang="x-none" sz="2600">
              <a:latin typeface="Arial" charset="0"/>
              <a:ea typeface="ＭＳ Ｐゴシック" charset="-128"/>
              <a:cs typeface="Arial" charset="0"/>
            </a:endParaRPr>
          </a:p>
          <a:p>
            <a:pPr lvl="1" eaLnBrk="1" hangingPunct="1"/>
            <a:r>
              <a:rPr lang="es-ES" altLang="x-none" sz="2600" b="1">
                <a:latin typeface="Arial" charset="0"/>
                <a:ea typeface="ＭＳ Ｐゴシック" charset="-128"/>
                <a:cs typeface="Arial" charset="0"/>
              </a:rPr>
              <a:t>Reconstrucción</a:t>
            </a:r>
            <a:r>
              <a:rPr lang="es-ES" altLang="x-none" sz="2600">
                <a:latin typeface="Arial" charset="0"/>
                <a:ea typeface="ＭＳ Ｐゴシック" charset="-128"/>
                <a:cs typeface="Arial" charset="0"/>
              </a:rPr>
              <a:t> de la evolución de caracteres</a:t>
            </a:r>
          </a:p>
          <a:p>
            <a:pPr lvl="1" eaLnBrk="1" hangingPunct="1"/>
            <a:endParaRPr lang="es-ES" altLang="x-none" sz="2600">
              <a:latin typeface="Arial" charset="0"/>
              <a:ea typeface="ＭＳ Ｐゴシック" charset="-128"/>
              <a:cs typeface="Arial" charset="0"/>
            </a:endParaRPr>
          </a:p>
          <a:p>
            <a:pPr lvl="1" eaLnBrk="1" hangingPunct="1"/>
            <a:r>
              <a:rPr lang="es-ES" altLang="x-none" sz="2600">
                <a:latin typeface="Arial" charset="0"/>
                <a:ea typeface="ＭＳ Ｐゴシック" charset="-128"/>
                <a:cs typeface="Arial" charset="0"/>
              </a:rPr>
              <a:t>Test de </a:t>
            </a:r>
            <a:r>
              <a:rPr lang="es-ES" altLang="x-none" sz="2600" b="1">
                <a:latin typeface="Arial" charset="0"/>
                <a:ea typeface="ＭＳ Ｐゴシック" charset="-128"/>
                <a:cs typeface="Arial" charset="0"/>
              </a:rPr>
              <a:t>homología</a:t>
            </a:r>
          </a:p>
          <a:p>
            <a:pPr lvl="1" eaLnBrk="1" hangingPunct="1"/>
            <a:endParaRPr lang="es-ES" altLang="x-none" sz="2600">
              <a:latin typeface="Arial" charset="0"/>
              <a:ea typeface="ＭＳ Ｐゴシック" charset="-128"/>
              <a:cs typeface="Arial" charset="0"/>
            </a:endParaRPr>
          </a:p>
          <a:p>
            <a:pPr lvl="1" eaLnBrk="1" hangingPunct="1"/>
            <a:r>
              <a:rPr lang="es-ES" altLang="x-none" sz="2600">
                <a:latin typeface="Arial" charset="0"/>
                <a:ea typeface="ＭＳ Ｐゴシック" charset="-128"/>
                <a:cs typeface="Arial" charset="0"/>
              </a:rPr>
              <a:t>Información para construir </a:t>
            </a:r>
            <a:r>
              <a:rPr lang="es-ES" altLang="x-none" sz="2600" b="1">
                <a:latin typeface="Arial" charset="0"/>
                <a:ea typeface="ＭＳ Ｐゴシック" charset="-128"/>
                <a:cs typeface="Arial" charset="0"/>
              </a:rPr>
              <a:t>clasificaciones</a:t>
            </a:r>
          </a:p>
          <a:p>
            <a:pPr lvl="1" eaLnBrk="1" hangingPunct="1"/>
            <a:endParaRPr lang="es-ES" altLang="x-none" sz="2600">
              <a:latin typeface="Arial" charset="0"/>
              <a:ea typeface="ＭＳ Ｐゴシック" charset="-128"/>
              <a:cs typeface="Arial" charset="0"/>
            </a:endParaRPr>
          </a:p>
          <a:p>
            <a:pPr lvl="1" eaLnBrk="1" hangingPunct="1"/>
            <a:r>
              <a:rPr lang="es-ES" altLang="x-none" sz="2600">
                <a:latin typeface="Arial" charset="0"/>
                <a:ea typeface="ＭＳ Ｐゴシック" charset="-128"/>
                <a:cs typeface="Arial" charset="0"/>
              </a:rPr>
              <a:t>Información para hacer </a:t>
            </a:r>
            <a:r>
              <a:rPr lang="es-ES" altLang="x-none" sz="2600" b="1">
                <a:latin typeface="Arial" charset="0"/>
                <a:ea typeface="ＭＳ Ｐゴシック" charset="-128"/>
                <a:cs typeface="Arial" charset="0"/>
              </a:rPr>
              <a:t>predicciones</a:t>
            </a:r>
          </a:p>
          <a:p>
            <a:pPr lvl="1" eaLnBrk="1" hangingPunct="1"/>
            <a:endParaRPr lang="es-ES" altLang="x-none" sz="2600">
              <a:latin typeface="Arial" charset="0"/>
              <a:ea typeface="ＭＳ Ｐゴシック" charset="-128"/>
              <a:cs typeface="Arial" charset="0"/>
            </a:endParaRPr>
          </a:p>
          <a:p>
            <a:pPr lvl="1" eaLnBrk="1" hangingPunct="1"/>
            <a:r>
              <a:rPr lang="es-ES" altLang="x-none" sz="2600">
                <a:latin typeface="Arial" charset="0"/>
                <a:ea typeface="ＭＳ Ｐゴシック" charset="-128"/>
                <a:cs typeface="Arial" charset="0"/>
              </a:rPr>
              <a:t>Marco </a:t>
            </a:r>
            <a:r>
              <a:rPr lang="es-ES" altLang="x-none" sz="2600" b="1">
                <a:latin typeface="Arial" charset="0"/>
                <a:ea typeface="ＭＳ Ｐゴシック" charset="-128"/>
                <a:cs typeface="Arial" charset="0"/>
              </a:rPr>
              <a:t>temporal</a:t>
            </a:r>
          </a:p>
        </p:txBody>
      </p:sp>
      <p:sp>
        <p:nvSpPr>
          <p:cNvPr id="22530" name="Rectangle 2"/>
          <p:cNvSpPr txBox="1">
            <a:spLocks noChangeArrowheads="1"/>
          </p:cNvSpPr>
          <p:nvPr/>
        </p:nvSpPr>
        <p:spPr bwMode="auto">
          <a:xfrm>
            <a:off x="979488" y="115888"/>
            <a:ext cx="72009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800" b="1">
                <a:solidFill>
                  <a:srgbClr val="1F497D"/>
                </a:solidFill>
              </a:rPr>
              <a:t>Filogenia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3" descr="GrayTreeFrogOnBran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1474788"/>
            <a:ext cx="128905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8" name="Picture 4" descr="baby-crocod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3100" y="1484313"/>
            <a:ext cx="1406525"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7" descr="Lizard 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988" y="1484313"/>
            <a:ext cx="1033462"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8" descr="Eye and the Bird-7352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1484313"/>
            <a:ext cx="1009650"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1" name="Group 9"/>
          <p:cNvGrpSpPr>
            <a:grpSpLocks/>
          </p:cNvGrpSpPr>
          <p:nvPr/>
        </p:nvGrpSpPr>
        <p:grpSpPr bwMode="auto">
          <a:xfrm>
            <a:off x="1131888" y="2690813"/>
            <a:ext cx="6175375" cy="3168650"/>
            <a:chOff x="290" y="1569"/>
            <a:chExt cx="4779" cy="2451"/>
          </a:xfrm>
        </p:grpSpPr>
        <p:sp>
          <p:nvSpPr>
            <p:cNvPr id="24608" name="Line 10"/>
            <p:cNvSpPr>
              <a:spLocks noChangeShapeType="1"/>
            </p:cNvSpPr>
            <p:nvPr/>
          </p:nvSpPr>
          <p:spPr bwMode="auto">
            <a:xfrm rot="16200000" flipH="1">
              <a:off x="87" y="1773"/>
              <a:ext cx="408"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609" name="Line 11"/>
            <p:cNvSpPr>
              <a:spLocks noChangeShapeType="1"/>
            </p:cNvSpPr>
            <p:nvPr/>
          </p:nvSpPr>
          <p:spPr bwMode="auto">
            <a:xfrm rot="16200000" flipH="1">
              <a:off x="883" y="1773"/>
              <a:ext cx="408" cy="1"/>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610" name="Line 12"/>
            <p:cNvSpPr>
              <a:spLocks noChangeShapeType="1"/>
            </p:cNvSpPr>
            <p:nvPr/>
          </p:nvSpPr>
          <p:spPr bwMode="auto">
            <a:xfrm rot="16200000" flipH="1">
              <a:off x="485" y="2180"/>
              <a:ext cx="408" cy="1"/>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611" name="Line 13"/>
            <p:cNvSpPr>
              <a:spLocks noChangeShapeType="1"/>
            </p:cNvSpPr>
            <p:nvPr/>
          </p:nvSpPr>
          <p:spPr bwMode="auto">
            <a:xfrm rot="-5400000">
              <a:off x="687" y="1579"/>
              <a:ext cx="1" cy="796"/>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612" name="Line 14"/>
            <p:cNvSpPr>
              <a:spLocks noChangeShapeType="1"/>
            </p:cNvSpPr>
            <p:nvPr/>
          </p:nvSpPr>
          <p:spPr bwMode="auto">
            <a:xfrm rot="16200000" flipH="1">
              <a:off x="1475" y="1976"/>
              <a:ext cx="816" cy="1"/>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613" name="Line 15"/>
            <p:cNvSpPr>
              <a:spLocks noChangeShapeType="1"/>
            </p:cNvSpPr>
            <p:nvPr/>
          </p:nvSpPr>
          <p:spPr bwMode="auto">
            <a:xfrm rot="16200000" flipH="1">
              <a:off x="674" y="2998"/>
              <a:ext cx="1226" cy="2"/>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614" name="Line 16"/>
            <p:cNvSpPr>
              <a:spLocks noChangeShapeType="1"/>
            </p:cNvSpPr>
            <p:nvPr/>
          </p:nvSpPr>
          <p:spPr bwMode="auto">
            <a:xfrm rot="-5400000">
              <a:off x="1285" y="1788"/>
              <a:ext cx="0" cy="119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615" name="Line 17"/>
            <p:cNvSpPr>
              <a:spLocks noChangeShapeType="1"/>
            </p:cNvSpPr>
            <p:nvPr/>
          </p:nvSpPr>
          <p:spPr bwMode="auto">
            <a:xfrm rot="16200000" flipH="1">
              <a:off x="2476" y="1772"/>
              <a:ext cx="408" cy="1"/>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616" name="Line 18"/>
            <p:cNvSpPr>
              <a:spLocks noChangeShapeType="1"/>
            </p:cNvSpPr>
            <p:nvPr/>
          </p:nvSpPr>
          <p:spPr bwMode="auto">
            <a:xfrm rot="16200000" flipH="1">
              <a:off x="3272" y="1772"/>
              <a:ext cx="408" cy="1"/>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617" name="Line 19"/>
            <p:cNvSpPr>
              <a:spLocks noChangeShapeType="1"/>
            </p:cNvSpPr>
            <p:nvPr/>
          </p:nvSpPr>
          <p:spPr bwMode="auto">
            <a:xfrm rot="16200000" flipH="1">
              <a:off x="2466" y="2588"/>
              <a:ext cx="1224" cy="1"/>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618" name="Line 20"/>
            <p:cNvSpPr>
              <a:spLocks noChangeShapeType="1"/>
            </p:cNvSpPr>
            <p:nvPr/>
          </p:nvSpPr>
          <p:spPr bwMode="auto">
            <a:xfrm rot="-5400000">
              <a:off x="3076" y="1578"/>
              <a:ext cx="1" cy="796"/>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619" name="Line 21"/>
            <p:cNvSpPr>
              <a:spLocks noChangeShapeType="1"/>
            </p:cNvSpPr>
            <p:nvPr/>
          </p:nvSpPr>
          <p:spPr bwMode="auto">
            <a:xfrm rot="16200000" flipH="1">
              <a:off x="2341" y="3815"/>
              <a:ext cx="408" cy="1"/>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620" name="Line 22"/>
            <p:cNvSpPr>
              <a:spLocks noChangeShapeType="1"/>
            </p:cNvSpPr>
            <p:nvPr/>
          </p:nvSpPr>
          <p:spPr bwMode="auto">
            <a:xfrm rot="-5400000">
              <a:off x="2494" y="2410"/>
              <a:ext cx="0" cy="2404"/>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621" name="Line 23"/>
            <p:cNvSpPr>
              <a:spLocks noChangeShapeType="1"/>
            </p:cNvSpPr>
            <p:nvPr/>
          </p:nvSpPr>
          <p:spPr bwMode="auto">
            <a:xfrm rot="16200000" flipH="1">
              <a:off x="3492" y="2385"/>
              <a:ext cx="1634" cy="1"/>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622" name="Line 24"/>
            <p:cNvSpPr>
              <a:spLocks noChangeShapeType="1"/>
            </p:cNvSpPr>
            <p:nvPr/>
          </p:nvSpPr>
          <p:spPr bwMode="auto">
            <a:xfrm rot="16200000" flipH="1">
              <a:off x="3493" y="3406"/>
              <a:ext cx="408" cy="1"/>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623" name="Line 25"/>
            <p:cNvSpPr>
              <a:spLocks noChangeShapeType="1"/>
            </p:cNvSpPr>
            <p:nvPr/>
          </p:nvSpPr>
          <p:spPr bwMode="auto">
            <a:xfrm rot="-5400000">
              <a:off x="3680" y="2598"/>
              <a:ext cx="1" cy="1211"/>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624" name="Line 26"/>
            <p:cNvSpPr>
              <a:spLocks noChangeShapeType="1"/>
            </p:cNvSpPr>
            <p:nvPr/>
          </p:nvSpPr>
          <p:spPr bwMode="auto">
            <a:xfrm rot="16200000" flipH="1">
              <a:off x="3845" y="2793"/>
              <a:ext cx="2448"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625" name="Line 27"/>
            <p:cNvSpPr>
              <a:spLocks noChangeShapeType="1"/>
            </p:cNvSpPr>
            <p:nvPr/>
          </p:nvSpPr>
          <p:spPr bwMode="auto">
            <a:xfrm rot="-5400000">
              <a:off x="3814" y="2767"/>
              <a:ext cx="1" cy="2506"/>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grpSp>
      <p:sp>
        <p:nvSpPr>
          <p:cNvPr id="24582" name="Oval 28"/>
          <p:cNvSpPr>
            <a:spLocks noChangeArrowheads="1"/>
          </p:cNvSpPr>
          <p:nvPr/>
        </p:nvSpPr>
        <p:spPr bwMode="auto">
          <a:xfrm>
            <a:off x="989013" y="2574925"/>
            <a:ext cx="292100" cy="293688"/>
          </a:xfrm>
          <a:prstGeom prst="ellipse">
            <a:avLst/>
          </a:prstGeom>
          <a:solidFill>
            <a:schemeClr val="accent2"/>
          </a:solidFill>
          <a:ln w="9525">
            <a:solidFill>
              <a:schemeClr val="tx1"/>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4583" name="Oval 29"/>
          <p:cNvSpPr>
            <a:spLocks noChangeArrowheads="1"/>
          </p:cNvSpPr>
          <p:nvPr/>
        </p:nvSpPr>
        <p:spPr bwMode="auto">
          <a:xfrm>
            <a:off x="2017713" y="2576513"/>
            <a:ext cx="292100" cy="293687"/>
          </a:xfrm>
          <a:prstGeom prst="ellipse">
            <a:avLst/>
          </a:prstGeom>
          <a:solidFill>
            <a:schemeClr val="accent2"/>
          </a:solidFill>
          <a:ln w="9525">
            <a:solidFill>
              <a:schemeClr val="tx1"/>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4584" name="Oval 30"/>
          <p:cNvSpPr>
            <a:spLocks noChangeArrowheads="1"/>
          </p:cNvSpPr>
          <p:nvPr/>
        </p:nvSpPr>
        <p:spPr bwMode="auto">
          <a:xfrm>
            <a:off x="5389563" y="4679950"/>
            <a:ext cx="293687" cy="293688"/>
          </a:xfrm>
          <a:prstGeom prst="ellipse">
            <a:avLst/>
          </a:prstGeom>
          <a:solidFill>
            <a:srgbClr val="FF6600"/>
          </a:solidFill>
          <a:ln w="9525">
            <a:solidFill>
              <a:schemeClr val="tx1"/>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4585" name="Rectangle 31"/>
          <p:cNvSpPr>
            <a:spLocks noChangeArrowheads="1"/>
          </p:cNvSpPr>
          <p:nvPr/>
        </p:nvSpPr>
        <p:spPr bwMode="auto">
          <a:xfrm>
            <a:off x="2278063" y="4160838"/>
            <a:ext cx="293687" cy="58737"/>
          </a:xfrm>
          <a:prstGeom prst="rect">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4586" name="Rectangle 32"/>
          <p:cNvSpPr>
            <a:spLocks noChangeArrowheads="1"/>
          </p:cNvSpPr>
          <p:nvPr/>
        </p:nvSpPr>
        <p:spPr bwMode="auto">
          <a:xfrm>
            <a:off x="2278063" y="4276725"/>
            <a:ext cx="293687" cy="58738"/>
          </a:xfrm>
          <a:prstGeom prst="rect">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4587" name="Rectangle 33"/>
          <p:cNvSpPr>
            <a:spLocks noChangeArrowheads="1"/>
          </p:cNvSpPr>
          <p:nvPr/>
        </p:nvSpPr>
        <p:spPr bwMode="auto">
          <a:xfrm>
            <a:off x="2278063" y="4395788"/>
            <a:ext cx="293687" cy="57150"/>
          </a:xfrm>
          <a:prstGeom prst="rect">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4588" name="Rectangle 34"/>
          <p:cNvSpPr>
            <a:spLocks noChangeArrowheads="1"/>
          </p:cNvSpPr>
          <p:nvPr/>
        </p:nvSpPr>
        <p:spPr bwMode="auto">
          <a:xfrm>
            <a:off x="2278063" y="4513263"/>
            <a:ext cx="293687" cy="57150"/>
          </a:xfrm>
          <a:prstGeom prst="rect">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4589" name="Rectangle 35"/>
          <p:cNvSpPr>
            <a:spLocks noChangeArrowheads="1"/>
          </p:cNvSpPr>
          <p:nvPr/>
        </p:nvSpPr>
        <p:spPr bwMode="auto">
          <a:xfrm>
            <a:off x="2278063" y="4629150"/>
            <a:ext cx="293687" cy="58738"/>
          </a:xfrm>
          <a:prstGeom prst="rect">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4590" name="Rectangle 36"/>
          <p:cNvSpPr>
            <a:spLocks noChangeArrowheads="1"/>
          </p:cNvSpPr>
          <p:nvPr/>
        </p:nvSpPr>
        <p:spPr bwMode="auto">
          <a:xfrm>
            <a:off x="4595813" y="4292600"/>
            <a:ext cx="293687" cy="58738"/>
          </a:xfrm>
          <a:prstGeom prst="rect">
            <a:avLst/>
          </a:prstGeom>
          <a:solidFill>
            <a:srgbClr val="FFFF00"/>
          </a:solidFill>
          <a:ln w="9525">
            <a:solidFill>
              <a:schemeClr val="tx1"/>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4591" name="Rectangle 37"/>
          <p:cNvSpPr>
            <a:spLocks noChangeArrowheads="1"/>
          </p:cNvSpPr>
          <p:nvPr/>
        </p:nvSpPr>
        <p:spPr bwMode="auto">
          <a:xfrm>
            <a:off x="4595813" y="4392613"/>
            <a:ext cx="293687" cy="58737"/>
          </a:xfrm>
          <a:prstGeom prst="rect">
            <a:avLst/>
          </a:prstGeom>
          <a:solidFill>
            <a:srgbClr val="FFFF00"/>
          </a:solidFill>
          <a:ln w="9525">
            <a:solidFill>
              <a:schemeClr val="tx1"/>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4592" name="Oval 38"/>
          <p:cNvSpPr>
            <a:spLocks noChangeArrowheads="1"/>
          </p:cNvSpPr>
          <p:nvPr/>
        </p:nvSpPr>
        <p:spPr bwMode="auto">
          <a:xfrm>
            <a:off x="3038475" y="2576513"/>
            <a:ext cx="293688" cy="293687"/>
          </a:xfrm>
          <a:prstGeom prst="ellipse">
            <a:avLst/>
          </a:prstGeom>
          <a:solidFill>
            <a:schemeClr val="accent2"/>
          </a:solidFill>
          <a:ln w="9525">
            <a:solidFill>
              <a:schemeClr val="tx1"/>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4593" name="Rectangle 39"/>
          <p:cNvSpPr>
            <a:spLocks noChangeArrowheads="1"/>
          </p:cNvSpPr>
          <p:nvPr/>
        </p:nvSpPr>
        <p:spPr bwMode="auto">
          <a:xfrm>
            <a:off x="5384800" y="5045075"/>
            <a:ext cx="293688" cy="58738"/>
          </a:xfrm>
          <a:prstGeom prst="rect">
            <a:avLst/>
          </a:prstGeom>
          <a:solidFill>
            <a:srgbClr val="FF6600"/>
          </a:solidFill>
          <a:ln w="9525">
            <a:solidFill>
              <a:schemeClr val="tx1"/>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4594" name="Rectangle 40"/>
          <p:cNvSpPr>
            <a:spLocks noChangeArrowheads="1"/>
          </p:cNvSpPr>
          <p:nvPr/>
        </p:nvSpPr>
        <p:spPr bwMode="auto">
          <a:xfrm>
            <a:off x="5384800" y="5160963"/>
            <a:ext cx="293688" cy="58737"/>
          </a:xfrm>
          <a:prstGeom prst="rect">
            <a:avLst/>
          </a:prstGeom>
          <a:solidFill>
            <a:srgbClr val="FF6600"/>
          </a:solidFill>
          <a:ln w="9525">
            <a:solidFill>
              <a:schemeClr val="tx1"/>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4595" name="Oval 41"/>
          <p:cNvSpPr>
            <a:spLocks noChangeArrowheads="1"/>
          </p:cNvSpPr>
          <p:nvPr/>
        </p:nvSpPr>
        <p:spPr bwMode="auto">
          <a:xfrm>
            <a:off x="5103813" y="2576513"/>
            <a:ext cx="293687" cy="293687"/>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4596" name="Oval 42"/>
          <p:cNvSpPr>
            <a:spLocks noChangeArrowheads="1"/>
          </p:cNvSpPr>
          <p:nvPr/>
        </p:nvSpPr>
        <p:spPr bwMode="auto">
          <a:xfrm>
            <a:off x="4067175" y="2576513"/>
            <a:ext cx="293688" cy="293687"/>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4597" name="Oval 43"/>
          <p:cNvSpPr>
            <a:spLocks noChangeArrowheads="1"/>
          </p:cNvSpPr>
          <p:nvPr/>
        </p:nvSpPr>
        <p:spPr bwMode="auto">
          <a:xfrm>
            <a:off x="7167563" y="2576513"/>
            <a:ext cx="293687" cy="293687"/>
          </a:xfrm>
          <a:prstGeom prst="ellipse">
            <a:avLst/>
          </a:prstGeom>
          <a:solidFill>
            <a:srgbClr val="FFFFFF"/>
          </a:solidFill>
          <a:ln w="9525">
            <a:solidFill>
              <a:schemeClr val="tx1"/>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4598" name="Rectangle 44"/>
          <p:cNvSpPr>
            <a:spLocks noChangeArrowheads="1"/>
          </p:cNvSpPr>
          <p:nvPr/>
        </p:nvSpPr>
        <p:spPr bwMode="auto">
          <a:xfrm>
            <a:off x="3046413" y="2986088"/>
            <a:ext cx="292100" cy="58737"/>
          </a:xfrm>
          <a:prstGeom prst="rect">
            <a:avLst/>
          </a:prstGeom>
          <a:solidFill>
            <a:srgbClr val="009900"/>
          </a:solidFill>
          <a:ln w="9525">
            <a:solidFill>
              <a:schemeClr val="tx1"/>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pic>
        <p:nvPicPr>
          <p:cNvPr id="24599" name="Picture 45" descr="ba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55863" y="1484313"/>
            <a:ext cx="1055687"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0" name="Rectangle 46"/>
          <p:cNvSpPr>
            <a:spLocks noChangeArrowheads="1"/>
          </p:cNvSpPr>
          <p:nvPr/>
        </p:nvSpPr>
        <p:spPr bwMode="auto">
          <a:xfrm>
            <a:off x="4067175" y="2986088"/>
            <a:ext cx="293688" cy="58737"/>
          </a:xfrm>
          <a:prstGeom prst="rect">
            <a:avLst/>
          </a:prstGeom>
          <a:solidFill>
            <a:srgbClr val="009900"/>
          </a:solidFill>
          <a:ln w="9525">
            <a:solidFill>
              <a:schemeClr val="tx1"/>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4601" name="Oval 47"/>
          <p:cNvSpPr>
            <a:spLocks noChangeArrowheads="1"/>
          </p:cNvSpPr>
          <p:nvPr/>
        </p:nvSpPr>
        <p:spPr bwMode="auto">
          <a:xfrm>
            <a:off x="6178550" y="2576513"/>
            <a:ext cx="293688" cy="293687"/>
          </a:xfrm>
          <a:prstGeom prst="ellipse">
            <a:avLst/>
          </a:prstGeom>
          <a:solidFill>
            <a:srgbClr val="FF6600"/>
          </a:solidFill>
          <a:ln w="9525">
            <a:solidFill>
              <a:schemeClr val="tx1"/>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4602" name="Rectangle 48"/>
          <p:cNvSpPr>
            <a:spLocks noChangeArrowheads="1"/>
          </p:cNvSpPr>
          <p:nvPr/>
        </p:nvSpPr>
        <p:spPr bwMode="auto">
          <a:xfrm>
            <a:off x="5103813" y="2986088"/>
            <a:ext cx="293687" cy="58737"/>
          </a:xfrm>
          <a:prstGeom prst="rect">
            <a:avLst/>
          </a:prstGeom>
          <a:solidFill>
            <a:srgbClr val="FF6600"/>
          </a:solidFill>
          <a:ln w="9525">
            <a:solidFill>
              <a:schemeClr val="tx1"/>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4603" name="Rectangle 49"/>
          <p:cNvSpPr>
            <a:spLocks noChangeArrowheads="1"/>
          </p:cNvSpPr>
          <p:nvPr/>
        </p:nvSpPr>
        <p:spPr bwMode="auto">
          <a:xfrm>
            <a:off x="6178550" y="2986088"/>
            <a:ext cx="293688" cy="58737"/>
          </a:xfrm>
          <a:prstGeom prst="rect">
            <a:avLst/>
          </a:prstGeom>
          <a:solidFill>
            <a:srgbClr val="FF6600"/>
          </a:solidFill>
          <a:ln w="9525">
            <a:solidFill>
              <a:schemeClr val="tx1"/>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4604" name="Rectangle 50"/>
          <p:cNvSpPr>
            <a:spLocks noChangeArrowheads="1"/>
          </p:cNvSpPr>
          <p:nvPr/>
        </p:nvSpPr>
        <p:spPr bwMode="auto">
          <a:xfrm>
            <a:off x="755650" y="1504950"/>
            <a:ext cx="7416800" cy="1008063"/>
          </a:xfrm>
          <a:prstGeom prst="rect">
            <a:avLst/>
          </a:prstGeom>
          <a:noFill/>
          <a:ln w="762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pic>
        <p:nvPicPr>
          <p:cNvPr id="24605" name="Picture 51" descr="chimp.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554163" y="1543050"/>
            <a:ext cx="90646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50" descr="bush.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55650" y="1543050"/>
            <a:ext cx="804863"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7" name="Rectangle 2"/>
          <p:cNvSpPr txBox="1">
            <a:spLocks noChangeArrowheads="1"/>
          </p:cNvSpPr>
          <p:nvPr/>
        </p:nvSpPr>
        <p:spPr bwMode="auto">
          <a:xfrm>
            <a:off x="979488" y="115888"/>
            <a:ext cx="72009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800" b="1" dirty="0">
                <a:solidFill>
                  <a:srgbClr val="1F497D"/>
                </a:solidFill>
              </a:rPr>
              <a:t>Filogenia: conceptos básicos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2" descr="GrayTreeFrogOnBran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1497013"/>
            <a:ext cx="112077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6" name="Picture 3" descr="baby-crocod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175" y="1495425"/>
            <a:ext cx="1223963"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6" descr="Lizard 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963" y="1497013"/>
            <a:ext cx="89852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7" descr="Eye and the Bird-7352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3163" y="1495425"/>
            <a:ext cx="877887"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Line 8"/>
          <p:cNvSpPr>
            <a:spLocks noChangeShapeType="1"/>
          </p:cNvSpPr>
          <p:nvPr/>
        </p:nvSpPr>
        <p:spPr bwMode="auto">
          <a:xfrm rot="16200000" flipH="1">
            <a:off x="1437481" y="2829719"/>
            <a:ext cx="458788"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6630" name="Line 9"/>
          <p:cNvSpPr>
            <a:spLocks noChangeShapeType="1"/>
          </p:cNvSpPr>
          <p:nvPr/>
        </p:nvSpPr>
        <p:spPr bwMode="auto">
          <a:xfrm rot="16200000" flipH="1">
            <a:off x="2332038" y="2830513"/>
            <a:ext cx="457200"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6631" name="Line 10"/>
          <p:cNvSpPr>
            <a:spLocks noChangeShapeType="1"/>
          </p:cNvSpPr>
          <p:nvPr/>
        </p:nvSpPr>
        <p:spPr bwMode="auto">
          <a:xfrm rot="16200000" flipH="1">
            <a:off x="1884363" y="3287713"/>
            <a:ext cx="458787" cy="1587"/>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6632" name="Line 11"/>
          <p:cNvSpPr>
            <a:spLocks noChangeShapeType="1"/>
          </p:cNvSpPr>
          <p:nvPr/>
        </p:nvSpPr>
        <p:spPr bwMode="auto">
          <a:xfrm rot="-5400000">
            <a:off x="2112169" y="2610644"/>
            <a:ext cx="1588" cy="89535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6633" name="Line 12"/>
          <p:cNvSpPr>
            <a:spLocks noChangeShapeType="1"/>
          </p:cNvSpPr>
          <p:nvPr/>
        </p:nvSpPr>
        <p:spPr bwMode="auto">
          <a:xfrm rot="16200000" flipH="1">
            <a:off x="2996406" y="3058319"/>
            <a:ext cx="917575"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6634" name="Line 13"/>
          <p:cNvSpPr>
            <a:spLocks noChangeShapeType="1"/>
          </p:cNvSpPr>
          <p:nvPr/>
        </p:nvSpPr>
        <p:spPr bwMode="auto">
          <a:xfrm rot="16200000" flipH="1">
            <a:off x="2097088" y="4205287"/>
            <a:ext cx="1377950" cy="317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6635" name="Line 14"/>
          <p:cNvSpPr>
            <a:spLocks noChangeShapeType="1"/>
          </p:cNvSpPr>
          <p:nvPr/>
        </p:nvSpPr>
        <p:spPr bwMode="auto">
          <a:xfrm rot="-5400000">
            <a:off x="2782888" y="2846387"/>
            <a:ext cx="0" cy="134302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6636" name="Line 15"/>
          <p:cNvSpPr>
            <a:spLocks noChangeShapeType="1"/>
          </p:cNvSpPr>
          <p:nvPr/>
        </p:nvSpPr>
        <p:spPr bwMode="auto">
          <a:xfrm rot="16200000" flipH="1">
            <a:off x="4121150" y="2828925"/>
            <a:ext cx="458788"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6637" name="Line 16"/>
          <p:cNvSpPr>
            <a:spLocks noChangeShapeType="1"/>
          </p:cNvSpPr>
          <p:nvPr/>
        </p:nvSpPr>
        <p:spPr bwMode="auto">
          <a:xfrm rot="16200000" flipH="1">
            <a:off x="5015706" y="2829719"/>
            <a:ext cx="458788"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6638" name="Line 17"/>
          <p:cNvSpPr>
            <a:spLocks noChangeShapeType="1"/>
          </p:cNvSpPr>
          <p:nvPr/>
        </p:nvSpPr>
        <p:spPr bwMode="auto">
          <a:xfrm rot="16200000" flipH="1">
            <a:off x="4110831" y="3745707"/>
            <a:ext cx="1374775"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6639" name="Line 18"/>
          <p:cNvSpPr>
            <a:spLocks noChangeShapeType="1"/>
          </p:cNvSpPr>
          <p:nvPr/>
        </p:nvSpPr>
        <p:spPr bwMode="auto">
          <a:xfrm rot="-5400000">
            <a:off x="4796631" y="2609057"/>
            <a:ext cx="1587" cy="89535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6640" name="Line 19"/>
          <p:cNvSpPr>
            <a:spLocks noChangeShapeType="1"/>
          </p:cNvSpPr>
          <p:nvPr/>
        </p:nvSpPr>
        <p:spPr bwMode="auto">
          <a:xfrm rot="16200000" flipH="1">
            <a:off x="3969544" y="5125244"/>
            <a:ext cx="458788"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6641" name="Line 20"/>
          <p:cNvSpPr>
            <a:spLocks noChangeShapeType="1"/>
          </p:cNvSpPr>
          <p:nvPr/>
        </p:nvSpPr>
        <p:spPr bwMode="auto">
          <a:xfrm rot="-5400000">
            <a:off x="4141788" y="3544887"/>
            <a:ext cx="0" cy="270192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6642" name="Line 21"/>
          <p:cNvSpPr>
            <a:spLocks noChangeShapeType="1"/>
          </p:cNvSpPr>
          <p:nvPr/>
        </p:nvSpPr>
        <p:spPr bwMode="auto">
          <a:xfrm rot="16200000" flipH="1">
            <a:off x="5262563" y="3517900"/>
            <a:ext cx="1836738" cy="1587"/>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6643" name="Line 22"/>
          <p:cNvSpPr>
            <a:spLocks noChangeShapeType="1"/>
          </p:cNvSpPr>
          <p:nvPr/>
        </p:nvSpPr>
        <p:spPr bwMode="auto">
          <a:xfrm rot="16200000" flipH="1">
            <a:off x="5264944" y="4664869"/>
            <a:ext cx="457200"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6644" name="Line 23"/>
          <p:cNvSpPr>
            <a:spLocks noChangeShapeType="1"/>
          </p:cNvSpPr>
          <p:nvPr/>
        </p:nvSpPr>
        <p:spPr bwMode="auto">
          <a:xfrm rot="-5400000">
            <a:off x="5475288" y="3756025"/>
            <a:ext cx="0" cy="136207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6645" name="Line 24"/>
          <p:cNvSpPr>
            <a:spLocks noChangeShapeType="1"/>
          </p:cNvSpPr>
          <p:nvPr/>
        </p:nvSpPr>
        <p:spPr bwMode="auto">
          <a:xfrm rot="16200000" flipH="1">
            <a:off x="5660231" y="3975894"/>
            <a:ext cx="2751138"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6646" name="Line 25"/>
          <p:cNvSpPr>
            <a:spLocks noChangeShapeType="1"/>
          </p:cNvSpPr>
          <p:nvPr/>
        </p:nvSpPr>
        <p:spPr bwMode="auto">
          <a:xfrm rot="-5400000">
            <a:off x="5625307" y="3945731"/>
            <a:ext cx="1588" cy="281622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6647" name="Oval 26"/>
          <p:cNvSpPr>
            <a:spLocks noChangeArrowheads="1"/>
          </p:cNvSpPr>
          <p:nvPr/>
        </p:nvSpPr>
        <p:spPr bwMode="auto">
          <a:xfrm>
            <a:off x="1541463" y="2498725"/>
            <a:ext cx="254000" cy="255588"/>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6648" name="Oval 27"/>
          <p:cNvSpPr>
            <a:spLocks noChangeArrowheads="1"/>
          </p:cNvSpPr>
          <p:nvPr/>
        </p:nvSpPr>
        <p:spPr bwMode="auto">
          <a:xfrm>
            <a:off x="2435225" y="2500313"/>
            <a:ext cx="255588" cy="255587"/>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6649" name="Oval 28"/>
          <p:cNvSpPr>
            <a:spLocks noChangeArrowheads="1"/>
          </p:cNvSpPr>
          <p:nvPr/>
        </p:nvSpPr>
        <p:spPr bwMode="auto">
          <a:xfrm>
            <a:off x="5367338" y="4329113"/>
            <a:ext cx="255587" cy="255587"/>
          </a:xfrm>
          <a:prstGeom prst="ellipse">
            <a:avLst/>
          </a:prstGeom>
          <a:solidFill>
            <a:srgbClr val="FF6600"/>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6650" name="Oval 29"/>
          <p:cNvSpPr>
            <a:spLocks noChangeArrowheads="1"/>
          </p:cNvSpPr>
          <p:nvPr/>
        </p:nvSpPr>
        <p:spPr bwMode="auto">
          <a:xfrm>
            <a:off x="3324225" y="2500313"/>
            <a:ext cx="255588" cy="255587"/>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6651" name="Oval 30"/>
          <p:cNvSpPr>
            <a:spLocks noChangeArrowheads="1"/>
          </p:cNvSpPr>
          <p:nvPr/>
        </p:nvSpPr>
        <p:spPr bwMode="auto">
          <a:xfrm>
            <a:off x="5119688" y="2500313"/>
            <a:ext cx="255587" cy="255587"/>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6652" name="Oval 31"/>
          <p:cNvSpPr>
            <a:spLocks noChangeArrowheads="1"/>
          </p:cNvSpPr>
          <p:nvPr/>
        </p:nvSpPr>
        <p:spPr bwMode="auto">
          <a:xfrm>
            <a:off x="4217988" y="2500313"/>
            <a:ext cx="255587" cy="255587"/>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6653" name="Oval 32"/>
          <p:cNvSpPr>
            <a:spLocks noChangeArrowheads="1"/>
          </p:cNvSpPr>
          <p:nvPr/>
        </p:nvSpPr>
        <p:spPr bwMode="auto">
          <a:xfrm>
            <a:off x="6913563" y="2500313"/>
            <a:ext cx="255587" cy="255587"/>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pic>
        <p:nvPicPr>
          <p:cNvPr id="26654" name="Picture 33" descr="ba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5588" y="1495425"/>
            <a:ext cx="919162"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55" name="Oval 34"/>
          <p:cNvSpPr>
            <a:spLocks noChangeArrowheads="1"/>
          </p:cNvSpPr>
          <p:nvPr/>
        </p:nvSpPr>
        <p:spPr bwMode="auto">
          <a:xfrm>
            <a:off x="6053138" y="2500313"/>
            <a:ext cx="255587" cy="255587"/>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6656" name="Oval 36"/>
          <p:cNvSpPr>
            <a:spLocks noChangeArrowheads="1"/>
          </p:cNvSpPr>
          <p:nvPr/>
        </p:nvSpPr>
        <p:spPr bwMode="auto">
          <a:xfrm>
            <a:off x="2660650" y="3389313"/>
            <a:ext cx="255588" cy="255587"/>
          </a:xfrm>
          <a:prstGeom prst="ellipse">
            <a:avLst/>
          </a:prstGeom>
          <a:solidFill>
            <a:srgbClr val="FF6600"/>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6657" name="Oval 37"/>
          <p:cNvSpPr>
            <a:spLocks noChangeArrowheads="1"/>
          </p:cNvSpPr>
          <p:nvPr/>
        </p:nvSpPr>
        <p:spPr bwMode="auto">
          <a:xfrm>
            <a:off x="4067175" y="4757738"/>
            <a:ext cx="255588" cy="255587"/>
          </a:xfrm>
          <a:prstGeom prst="ellipse">
            <a:avLst/>
          </a:prstGeom>
          <a:solidFill>
            <a:srgbClr val="FF6600"/>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6658" name="Line 38"/>
          <p:cNvSpPr>
            <a:spLocks noChangeShapeType="1"/>
          </p:cNvSpPr>
          <p:nvPr/>
        </p:nvSpPr>
        <p:spPr bwMode="auto">
          <a:xfrm rot="16200000" flipH="1">
            <a:off x="5406232" y="5576094"/>
            <a:ext cx="457200" cy="1587"/>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6659" name="Oval 39"/>
          <p:cNvSpPr>
            <a:spLocks noChangeArrowheads="1"/>
          </p:cNvSpPr>
          <p:nvPr/>
        </p:nvSpPr>
        <p:spPr bwMode="auto">
          <a:xfrm>
            <a:off x="5508625" y="5240338"/>
            <a:ext cx="255588" cy="255587"/>
          </a:xfrm>
          <a:prstGeom prst="ellipse">
            <a:avLst/>
          </a:prstGeom>
          <a:solidFill>
            <a:srgbClr val="FF6600"/>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grpSp>
        <p:nvGrpSpPr>
          <p:cNvPr id="26660" name="Group 40"/>
          <p:cNvGrpSpPr>
            <a:grpSpLocks/>
          </p:cNvGrpSpPr>
          <p:nvPr/>
        </p:nvGrpSpPr>
        <p:grpSpPr bwMode="auto">
          <a:xfrm>
            <a:off x="352425" y="2644775"/>
            <a:ext cx="1377950" cy="2489200"/>
            <a:chOff x="204" y="1661"/>
            <a:chExt cx="868" cy="1568"/>
          </a:xfrm>
        </p:grpSpPr>
        <p:sp>
          <p:nvSpPr>
            <p:cNvPr id="26674" name="Text Box 41"/>
            <p:cNvSpPr txBox="1">
              <a:spLocks noChangeArrowheads="1"/>
            </p:cNvSpPr>
            <p:nvPr/>
          </p:nvSpPr>
          <p:spPr bwMode="auto">
            <a:xfrm>
              <a:off x="204" y="2473"/>
              <a:ext cx="868" cy="756"/>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US" altLang="x-none" sz="1800">
                  <a:solidFill>
                    <a:schemeClr val="tx1"/>
                  </a:solidFill>
                  <a:latin typeface="Verdana" charset="0"/>
                </a:rPr>
                <a:t>External </a:t>
              </a:r>
            </a:p>
            <a:p>
              <a:pPr eaLnBrk="1" hangingPunct="1">
                <a:spcBef>
                  <a:spcPct val="0"/>
                </a:spcBef>
                <a:buFontTx/>
                <a:buNone/>
              </a:pPr>
              <a:r>
                <a:rPr lang="en-US" altLang="x-none" sz="1800">
                  <a:solidFill>
                    <a:schemeClr val="tx1"/>
                  </a:solidFill>
                  <a:latin typeface="Verdana" charset="0"/>
                </a:rPr>
                <a:t>nodes, </a:t>
              </a:r>
            </a:p>
            <a:p>
              <a:pPr eaLnBrk="1" hangingPunct="1">
                <a:spcBef>
                  <a:spcPct val="0"/>
                </a:spcBef>
                <a:buFontTx/>
                <a:buNone/>
              </a:pPr>
              <a:r>
                <a:rPr lang="en-US" altLang="x-none" sz="1800">
                  <a:solidFill>
                    <a:schemeClr val="tx1"/>
                  </a:solidFill>
                  <a:latin typeface="Verdana" charset="0"/>
                </a:rPr>
                <a:t>Terminals,</a:t>
              </a:r>
            </a:p>
            <a:p>
              <a:pPr eaLnBrk="1" hangingPunct="1">
                <a:spcBef>
                  <a:spcPct val="0"/>
                </a:spcBef>
                <a:buFontTx/>
                <a:buNone/>
              </a:pPr>
              <a:r>
                <a:rPr lang="en-US" altLang="x-none" sz="1800">
                  <a:solidFill>
                    <a:schemeClr val="tx1"/>
                  </a:solidFill>
                  <a:latin typeface="Verdana" charset="0"/>
                </a:rPr>
                <a:t>Leaves</a:t>
              </a:r>
            </a:p>
          </p:txBody>
        </p:sp>
        <p:sp>
          <p:nvSpPr>
            <p:cNvPr id="26675" name="Line 42"/>
            <p:cNvSpPr>
              <a:spLocks noChangeShapeType="1"/>
            </p:cNvSpPr>
            <p:nvPr/>
          </p:nvSpPr>
          <p:spPr bwMode="auto">
            <a:xfrm flipV="1">
              <a:off x="639" y="1661"/>
              <a:ext cx="427" cy="812"/>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661" name="Group 43"/>
          <p:cNvGrpSpPr>
            <a:grpSpLocks/>
          </p:cNvGrpSpPr>
          <p:nvPr/>
        </p:nvGrpSpPr>
        <p:grpSpPr bwMode="auto">
          <a:xfrm>
            <a:off x="1287463" y="3581400"/>
            <a:ext cx="1512887" cy="2541588"/>
            <a:chOff x="793" y="2251"/>
            <a:chExt cx="953" cy="1601"/>
          </a:xfrm>
        </p:grpSpPr>
        <p:sp>
          <p:nvSpPr>
            <p:cNvPr id="26672" name="Text Box 44"/>
            <p:cNvSpPr txBox="1">
              <a:spLocks noChangeArrowheads="1"/>
            </p:cNvSpPr>
            <p:nvPr/>
          </p:nvSpPr>
          <p:spPr bwMode="auto">
            <a:xfrm>
              <a:off x="793" y="3430"/>
              <a:ext cx="757" cy="422"/>
            </a:xfrm>
            <a:prstGeom prst="rect">
              <a:avLst/>
            </a:prstGeom>
            <a:noFill/>
            <a:ln w="2857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US" altLang="x-none" sz="1800">
                  <a:solidFill>
                    <a:schemeClr val="tx1"/>
                  </a:solidFill>
                  <a:latin typeface="Verdana" charset="0"/>
                </a:rPr>
                <a:t>Internal </a:t>
              </a:r>
            </a:p>
            <a:p>
              <a:pPr eaLnBrk="1" hangingPunct="1">
                <a:spcBef>
                  <a:spcPct val="0"/>
                </a:spcBef>
                <a:buFontTx/>
                <a:buNone/>
              </a:pPr>
              <a:r>
                <a:rPr lang="en-US" altLang="x-none" sz="1800">
                  <a:solidFill>
                    <a:schemeClr val="tx1"/>
                  </a:solidFill>
                  <a:latin typeface="Verdana" charset="0"/>
                </a:rPr>
                <a:t>nodes</a:t>
              </a:r>
            </a:p>
          </p:txBody>
        </p:sp>
        <p:sp>
          <p:nvSpPr>
            <p:cNvPr id="26673" name="Line 45"/>
            <p:cNvSpPr>
              <a:spLocks noChangeShapeType="1"/>
            </p:cNvSpPr>
            <p:nvPr/>
          </p:nvSpPr>
          <p:spPr bwMode="auto">
            <a:xfrm flipV="1">
              <a:off x="1111" y="2251"/>
              <a:ext cx="635" cy="1179"/>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662" name="Group 46"/>
          <p:cNvGrpSpPr>
            <a:grpSpLocks/>
          </p:cNvGrpSpPr>
          <p:nvPr/>
        </p:nvGrpSpPr>
        <p:grpSpPr bwMode="auto">
          <a:xfrm>
            <a:off x="2297113" y="5157788"/>
            <a:ext cx="1943100" cy="1474787"/>
            <a:chOff x="1429" y="3249"/>
            <a:chExt cx="1224" cy="929"/>
          </a:xfrm>
        </p:grpSpPr>
        <p:sp>
          <p:nvSpPr>
            <p:cNvPr id="26670" name="Text Box 47"/>
            <p:cNvSpPr txBox="1">
              <a:spLocks noChangeArrowheads="1"/>
            </p:cNvSpPr>
            <p:nvPr/>
          </p:nvSpPr>
          <p:spPr bwMode="auto">
            <a:xfrm>
              <a:off x="1429" y="3929"/>
              <a:ext cx="708" cy="249"/>
            </a:xfrm>
            <a:prstGeom prst="rect">
              <a:avLst/>
            </a:prstGeom>
            <a:noFill/>
            <a:ln w="28575">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US" altLang="x-none" sz="1800">
                  <a:solidFill>
                    <a:schemeClr val="tx1"/>
                  </a:solidFill>
                  <a:latin typeface="Verdana" charset="0"/>
                </a:rPr>
                <a:t>Braches</a:t>
              </a:r>
            </a:p>
          </p:txBody>
        </p:sp>
        <p:sp>
          <p:nvSpPr>
            <p:cNvPr id="26671" name="Line 48"/>
            <p:cNvSpPr>
              <a:spLocks noChangeShapeType="1"/>
            </p:cNvSpPr>
            <p:nvPr/>
          </p:nvSpPr>
          <p:spPr bwMode="auto">
            <a:xfrm flipV="1">
              <a:off x="1837" y="3249"/>
              <a:ext cx="816" cy="68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663" name="Oval 49"/>
          <p:cNvSpPr>
            <a:spLocks noChangeArrowheads="1"/>
          </p:cNvSpPr>
          <p:nvPr/>
        </p:nvSpPr>
        <p:spPr bwMode="auto">
          <a:xfrm>
            <a:off x="1979613" y="2924175"/>
            <a:ext cx="255587" cy="255588"/>
          </a:xfrm>
          <a:prstGeom prst="ellipse">
            <a:avLst/>
          </a:prstGeom>
          <a:solidFill>
            <a:srgbClr val="FF6600"/>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6664" name="Oval 50"/>
          <p:cNvSpPr>
            <a:spLocks noChangeArrowheads="1"/>
          </p:cNvSpPr>
          <p:nvPr/>
        </p:nvSpPr>
        <p:spPr bwMode="auto">
          <a:xfrm>
            <a:off x="4676775" y="2924175"/>
            <a:ext cx="255588" cy="255588"/>
          </a:xfrm>
          <a:prstGeom prst="ellipse">
            <a:avLst/>
          </a:prstGeom>
          <a:solidFill>
            <a:srgbClr val="FF6600"/>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6665" name="Text Box 52"/>
          <p:cNvSpPr txBox="1">
            <a:spLocks noChangeArrowheads="1"/>
          </p:cNvSpPr>
          <p:nvPr/>
        </p:nvSpPr>
        <p:spPr bwMode="auto">
          <a:xfrm>
            <a:off x="4038600" y="6096000"/>
            <a:ext cx="739775" cy="395288"/>
          </a:xfrm>
          <a:prstGeom prst="rect">
            <a:avLst/>
          </a:prstGeom>
          <a:noFill/>
          <a:ln w="28575">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US" altLang="x-none" sz="1800">
                <a:solidFill>
                  <a:schemeClr val="tx1"/>
                </a:solidFill>
                <a:latin typeface="Verdana" charset="0"/>
              </a:rPr>
              <a:t>Root</a:t>
            </a:r>
          </a:p>
        </p:txBody>
      </p:sp>
      <p:sp>
        <p:nvSpPr>
          <p:cNvPr id="26666" name="Line 53"/>
          <p:cNvSpPr>
            <a:spLocks noChangeShapeType="1"/>
          </p:cNvSpPr>
          <p:nvPr/>
        </p:nvSpPr>
        <p:spPr bwMode="auto">
          <a:xfrm flipV="1">
            <a:off x="4657725" y="5638800"/>
            <a:ext cx="981075" cy="45720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6667" name="Picture 53" descr="chimp.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036763" y="1476375"/>
            <a:ext cx="8064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8" name="Picture 52" descr="bush.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292225" y="1476375"/>
            <a:ext cx="7588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ectangle 2">
            <a:extLst>
              <a:ext uri="{FF2B5EF4-FFF2-40B4-BE49-F238E27FC236}">
                <a16:creationId xmlns:a16="http://schemas.microsoft.com/office/drawing/2014/main" id="{737F82EF-A18A-B945-B084-0874D07EEA53}"/>
              </a:ext>
            </a:extLst>
          </p:cNvPr>
          <p:cNvSpPr txBox="1">
            <a:spLocks noChangeArrowheads="1"/>
          </p:cNvSpPr>
          <p:nvPr/>
        </p:nvSpPr>
        <p:spPr bwMode="auto">
          <a:xfrm>
            <a:off x="979488" y="115888"/>
            <a:ext cx="72009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800" b="1" dirty="0">
                <a:solidFill>
                  <a:srgbClr val="1F497D"/>
                </a:solidFill>
              </a:rPr>
              <a:t>Filogenia: conceptos básicos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2" descr="GrayTreeFrogOnBran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1497013"/>
            <a:ext cx="112077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4" name="Picture 3" descr="baby-crocod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175" y="1495425"/>
            <a:ext cx="1223963"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Picture 6" descr="Lizard 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963" y="1497013"/>
            <a:ext cx="89852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7" descr="Eye and the Bird-7352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3163" y="1495425"/>
            <a:ext cx="877887"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Line 8"/>
          <p:cNvSpPr>
            <a:spLocks noChangeShapeType="1"/>
          </p:cNvSpPr>
          <p:nvPr/>
        </p:nvSpPr>
        <p:spPr bwMode="auto">
          <a:xfrm rot="16200000" flipH="1">
            <a:off x="1437481" y="2829719"/>
            <a:ext cx="458788"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8678" name="Line 9"/>
          <p:cNvSpPr>
            <a:spLocks noChangeShapeType="1"/>
          </p:cNvSpPr>
          <p:nvPr/>
        </p:nvSpPr>
        <p:spPr bwMode="auto">
          <a:xfrm rot="16200000" flipH="1">
            <a:off x="2332038" y="2830513"/>
            <a:ext cx="457200"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8679" name="Line 10"/>
          <p:cNvSpPr>
            <a:spLocks noChangeShapeType="1"/>
          </p:cNvSpPr>
          <p:nvPr/>
        </p:nvSpPr>
        <p:spPr bwMode="auto">
          <a:xfrm rot="16200000" flipH="1">
            <a:off x="1884363" y="3287713"/>
            <a:ext cx="458787" cy="1587"/>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8680" name="Line 11"/>
          <p:cNvSpPr>
            <a:spLocks noChangeShapeType="1"/>
          </p:cNvSpPr>
          <p:nvPr/>
        </p:nvSpPr>
        <p:spPr bwMode="auto">
          <a:xfrm rot="-5400000">
            <a:off x="2112169" y="2610644"/>
            <a:ext cx="1588" cy="89535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8681" name="Line 12"/>
          <p:cNvSpPr>
            <a:spLocks noChangeShapeType="1"/>
          </p:cNvSpPr>
          <p:nvPr/>
        </p:nvSpPr>
        <p:spPr bwMode="auto">
          <a:xfrm rot="16200000" flipH="1">
            <a:off x="2996406" y="3058319"/>
            <a:ext cx="917575"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8682" name="Line 13"/>
          <p:cNvSpPr>
            <a:spLocks noChangeShapeType="1"/>
          </p:cNvSpPr>
          <p:nvPr/>
        </p:nvSpPr>
        <p:spPr bwMode="auto">
          <a:xfrm rot="16200000" flipH="1">
            <a:off x="2097088" y="4205287"/>
            <a:ext cx="1377950" cy="317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8683" name="Line 14"/>
          <p:cNvSpPr>
            <a:spLocks noChangeShapeType="1"/>
          </p:cNvSpPr>
          <p:nvPr/>
        </p:nvSpPr>
        <p:spPr bwMode="auto">
          <a:xfrm rot="-5400000">
            <a:off x="2782888" y="2846387"/>
            <a:ext cx="0" cy="134302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8684" name="Line 15"/>
          <p:cNvSpPr>
            <a:spLocks noChangeShapeType="1"/>
          </p:cNvSpPr>
          <p:nvPr/>
        </p:nvSpPr>
        <p:spPr bwMode="auto">
          <a:xfrm rot="16200000" flipH="1">
            <a:off x="4121150" y="2828925"/>
            <a:ext cx="458788"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8685" name="Line 16"/>
          <p:cNvSpPr>
            <a:spLocks noChangeShapeType="1"/>
          </p:cNvSpPr>
          <p:nvPr/>
        </p:nvSpPr>
        <p:spPr bwMode="auto">
          <a:xfrm rot="16200000" flipH="1">
            <a:off x="5015706" y="2829719"/>
            <a:ext cx="458788"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8686" name="Line 17"/>
          <p:cNvSpPr>
            <a:spLocks noChangeShapeType="1"/>
          </p:cNvSpPr>
          <p:nvPr/>
        </p:nvSpPr>
        <p:spPr bwMode="auto">
          <a:xfrm rot="16200000" flipH="1">
            <a:off x="4110831" y="3745707"/>
            <a:ext cx="1374775"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8687" name="Line 18"/>
          <p:cNvSpPr>
            <a:spLocks noChangeShapeType="1"/>
          </p:cNvSpPr>
          <p:nvPr/>
        </p:nvSpPr>
        <p:spPr bwMode="auto">
          <a:xfrm rot="-5400000">
            <a:off x="4796631" y="2609057"/>
            <a:ext cx="1587" cy="89535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8688" name="Line 19"/>
          <p:cNvSpPr>
            <a:spLocks noChangeShapeType="1"/>
          </p:cNvSpPr>
          <p:nvPr/>
        </p:nvSpPr>
        <p:spPr bwMode="auto">
          <a:xfrm rot="16200000" flipH="1">
            <a:off x="3969544" y="5125244"/>
            <a:ext cx="458788"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8689" name="Line 20"/>
          <p:cNvSpPr>
            <a:spLocks noChangeShapeType="1"/>
          </p:cNvSpPr>
          <p:nvPr/>
        </p:nvSpPr>
        <p:spPr bwMode="auto">
          <a:xfrm rot="-5400000">
            <a:off x="4141788" y="3544887"/>
            <a:ext cx="0" cy="270192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8690" name="Line 21"/>
          <p:cNvSpPr>
            <a:spLocks noChangeShapeType="1"/>
          </p:cNvSpPr>
          <p:nvPr/>
        </p:nvSpPr>
        <p:spPr bwMode="auto">
          <a:xfrm rot="16200000" flipH="1">
            <a:off x="5262563" y="3517900"/>
            <a:ext cx="1836738" cy="1587"/>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8691" name="Line 22"/>
          <p:cNvSpPr>
            <a:spLocks noChangeShapeType="1"/>
          </p:cNvSpPr>
          <p:nvPr/>
        </p:nvSpPr>
        <p:spPr bwMode="auto">
          <a:xfrm rot="16200000" flipH="1">
            <a:off x="5264944" y="4664869"/>
            <a:ext cx="457200"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8692" name="Line 23"/>
          <p:cNvSpPr>
            <a:spLocks noChangeShapeType="1"/>
          </p:cNvSpPr>
          <p:nvPr/>
        </p:nvSpPr>
        <p:spPr bwMode="auto">
          <a:xfrm rot="-5400000">
            <a:off x="5475288" y="3756025"/>
            <a:ext cx="0" cy="136207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8693" name="Line 24"/>
          <p:cNvSpPr>
            <a:spLocks noChangeShapeType="1"/>
          </p:cNvSpPr>
          <p:nvPr/>
        </p:nvSpPr>
        <p:spPr bwMode="auto">
          <a:xfrm rot="16200000" flipH="1">
            <a:off x="5660231" y="3975894"/>
            <a:ext cx="2751138"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8694" name="Line 25"/>
          <p:cNvSpPr>
            <a:spLocks noChangeShapeType="1"/>
          </p:cNvSpPr>
          <p:nvPr/>
        </p:nvSpPr>
        <p:spPr bwMode="auto">
          <a:xfrm rot="-5400000">
            <a:off x="5625307" y="3945731"/>
            <a:ext cx="1588" cy="281622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8695" name="Oval 26"/>
          <p:cNvSpPr>
            <a:spLocks noChangeArrowheads="1"/>
          </p:cNvSpPr>
          <p:nvPr/>
        </p:nvSpPr>
        <p:spPr bwMode="auto">
          <a:xfrm>
            <a:off x="1541463" y="2498725"/>
            <a:ext cx="254000" cy="255588"/>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8696" name="Oval 27"/>
          <p:cNvSpPr>
            <a:spLocks noChangeArrowheads="1"/>
          </p:cNvSpPr>
          <p:nvPr/>
        </p:nvSpPr>
        <p:spPr bwMode="auto">
          <a:xfrm>
            <a:off x="2435225" y="2500313"/>
            <a:ext cx="255588" cy="255587"/>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8697" name="Oval 28"/>
          <p:cNvSpPr>
            <a:spLocks noChangeArrowheads="1"/>
          </p:cNvSpPr>
          <p:nvPr/>
        </p:nvSpPr>
        <p:spPr bwMode="auto">
          <a:xfrm>
            <a:off x="5367338" y="4329113"/>
            <a:ext cx="255587" cy="255587"/>
          </a:xfrm>
          <a:prstGeom prst="ellipse">
            <a:avLst/>
          </a:prstGeom>
          <a:solidFill>
            <a:srgbClr val="FF6600"/>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8698" name="Oval 29"/>
          <p:cNvSpPr>
            <a:spLocks noChangeArrowheads="1"/>
          </p:cNvSpPr>
          <p:nvPr/>
        </p:nvSpPr>
        <p:spPr bwMode="auto">
          <a:xfrm>
            <a:off x="3324225" y="2500313"/>
            <a:ext cx="255588" cy="255587"/>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8699" name="Oval 30"/>
          <p:cNvSpPr>
            <a:spLocks noChangeArrowheads="1"/>
          </p:cNvSpPr>
          <p:nvPr/>
        </p:nvSpPr>
        <p:spPr bwMode="auto">
          <a:xfrm>
            <a:off x="5119688" y="2500313"/>
            <a:ext cx="255587" cy="255587"/>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8700" name="Oval 31"/>
          <p:cNvSpPr>
            <a:spLocks noChangeArrowheads="1"/>
          </p:cNvSpPr>
          <p:nvPr/>
        </p:nvSpPr>
        <p:spPr bwMode="auto">
          <a:xfrm>
            <a:off x="4217988" y="2500313"/>
            <a:ext cx="255587" cy="255587"/>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8701" name="Oval 32"/>
          <p:cNvSpPr>
            <a:spLocks noChangeArrowheads="1"/>
          </p:cNvSpPr>
          <p:nvPr/>
        </p:nvSpPr>
        <p:spPr bwMode="auto">
          <a:xfrm>
            <a:off x="6913563" y="2500313"/>
            <a:ext cx="255587" cy="255587"/>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pic>
        <p:nvPicPr>
          <p:cNvPr id="28702" name="Picture 33" descr="ba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5588" y="1495425"/>
            <a:ext cx="919162"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03" name="Oval 34"/>
          <p:cNvSpPr>
            <a:spLocks noChangeArrowheads="1"/>
          </p:cNvSpPr>
          <p:nvPr/>
        </p:nvSpPr>
        <p:spPr bwMode="auto">
          <a:xfrm>
            <a:off x="6053138" y="2500313"/>
            <a:ext cx="255587" cy="255587"/>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8704" name="Oval 36"/>
          <p:cNvSpPr>
            <a:spLocks noChangeArrowheads="1"/>
          </p:cNvSpPr>
          <p:nvPr/>
        </p:nvSpPr>
        <p:spPr bwMode="auto">
          <a:xfrm>
            <a:off x="2660650" y="3389313"/>
            <a:ext cx="255588" cy="255587"/>
          </a:xfrm>
          <a:prstGeom prst="ellipse">
            <a:avLst/>
          </a:prstGeom>
          <a:solidFill>
            <a:srgbClr val="FF6600"/>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8705" name="Oval 37"/>
          <p:cNvSpPr>
            <a:spLocks noChangeArrowheads="1"/>
          </p:cNvSpPr>
          <p:nvPr/>
        </p:nvSpPr>
        <p:spPr bwMode="auto">
          <a:xfrm>
            <a:off x="4067175" y="4757738"/>
            <a:ext cx="255588" cy="255587"/>
          </a:xfrm>
          <a:prstGeom prst="ellipse">
            <a:avLst/>
          </a:prstGeom>
          <a:solidFill>
            <a:srgbClr val="FF6600"/>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8706" name="Line 38"/>
          <p:cNvSpPr>
            <a:spLocks noChangeShapeType="1"/>
          </p:cNvSpPr>
          <p:nvPr/>
        </p:nvSpPr>
        <p:spPr bwMode="auto">
          <a:xfrm rot="16200000" flipH="1">
            <a:off x="5406232" y="5647531"/>
            <a:ext cx="457200" cy="1587"/>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8707" name="Oval 39"/>
          <p:cNvSpPr>
            <a:spLocks noChangeArrowheads="1"/>
          </p:cNvSpPr>
          <p:nvPr/>
        </p:nvSpPr>
        <p:spPr bwMode="auto">
          <a:xfrm>
            <a:off x="5508625" y="5240338"/>
            <a:ext cx="255588" cy="255587"/>
          </a:xfrm>
          <a:prstGeom prst="ellipse">
            <a:avLst/>
          </a:prstGeom>
          <a:solidFill>
            <a:srgbClr val="FF6600"/>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8708" name="Line 40"/>
          <p:cNvSpPr>
            <a:spLocks noChangeShapeType="1"/>
          </p:cNvSpPr>
          <p:nvPr/>
        </p:nvSpPr>
        <p:spPr bwMode="auto">
          <a:xfrm flipV="1">
            <a:off x="900113" y="2636838"/>
            <a:ext cx="792162" cy="1512887"/>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09" name="Line 41"/>
          <p:cNvSpPr>
            <a:spLocks noChangeShapeType="1"/>
          </p:cNvSpPr>
          <p:nvPr/>
        </p:nvSpPr>
        <p:spPr bwMode="auto">
          <a:xfrm flipV="1">
            <a:off x="1763713" y="3573463"/>
            <a:ext cx="1008062" cy="1871662"/>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10" name="Line 42"/>
          <p:cNvSpPr>
            <a:spLocks noChangeShapeType="1"/>
          </p:cNvSpPr>
          <p:nvPr/>
        </p:nvSpPr>
        <p:spPr bwMode="auto">
          <a:xfrm flipV="1">
            <a:off x="3419475" y="5300663"/>
            <a:ext cx="360363" cy="7921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11" name="Oval 43"/>
          <p:cNvSpPr>
            <a:spLocks noChangeArrowheads="1"/>
          </p:cNvSpPr>
          <p:nvPr/>
        </p:nvSpPr>
        <p:spPr bwMode="auto">
          <a:xfrm>
            <a:off x="1979613" y="2924175"/>
            <a:ext cx="255587" cy="255588"/>
          </a:xfrm>
          <a:prstGeom prst="ellipse">
            <a:avLst/>
          </a:prstGeom>
          <a:solidFill>
            <a:srgbClr val="FF6600"/>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8712" name="Oval 44"/>
          <p:cNvSpPr>
            <a:spLocks noChangeArrowheads="1"/>
          </p:cNvSpPr>
          <p:nvPr/>
        </p:nvSpPr>
        <p:spPr bwMode="auto">
          <a:xfrm>
            <a:off x="4676775" y="2924175"/>
            <a:ext cx="255588" cy="255588"/>
          </a:xfrm>
          <a:prstGeom prst="ellipse">
            <a:avLst/>
          </a:prstGeom>
          <a:solidFill>
            <a:srgbClr val="FF6600"/>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8713" name="Text Box 45"/>
          <p:cNvSpPr txBox="1">
            <a:spLocks noChangeArrowheads="1"/>
          </p:cNvSpPr>
          <p:nvPr/>
        </p:nvSpPr>
        <p:spPr bwMode="auto">
          <a:xfrm>
            <a:off x="107950" y="4149725"/>
            <a:ext cx="1397000" cy="669925"/>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US" altLang="x-none" sz="1800">
                <a:solidFill>
                  <a:schemeClr val="tx1"/>
                </a:solidFill>
                <a:latin typeface="Verdana" charset="0"/>
              </a:rPr>
              <a:t>Extant </a:t>
            </a:r>
          </a:p>
          <a:p>
            <a:pPr eaLnBrk="1" hangingPunct="1">
              <a:spcBef>
                <a:spcPct val="0"/>
              </a:spcBef>
              <a:buFontTx/>
              <a:buNone/>
            </a:pPr>
            <a:r>
              <a:rPr lang="en-US" altLang="x-none" sz="1800">
                <a:solidFill>
                  <a:schemeClr val="tx1"/>
                </a:solidFill>
                <a:latin typeface="Verdana" charset="0"/>
              </a:rPr>
              <a:t>organisms</a:t>
            </a:r>
          </a:p>
        </p:txBody>
      </p:sp>
      <p:sp>
        <p:nvSpPr>
          <p:cNvPr id="28714" name="Text Box 46"/>
          <p:cNvSpPr txBox="1">
            <a:spLocks noChangeArrowheads="1"/>
          </p:cNvSpPr>
          <p:nvPr/>
        </p:nvSpPr>
        <p:spPr bwMode="auto">
          <a:xfrm>
            <a:off x="900113" y="5445125"/>
            <a:ext cx="1643062" cy="669925"/>
          </a:xfrm>
          <a:prstGeom prst="rect">
            <a:avLst/>
          </a:prstGeom>
          <a:noFill/>
          <a:ln w="2857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US" altLang="x-none" sz="1800">
                <a:solidFill>
                  <a:schemeClr val="tx1"/>
                </a:solidFill>
                <a:latin typeface="Verdana" charset="0"/>
              </a:rPr>
              <a:t>Hypothetical</a:t>
            </a:r>
          </a:p>
          <a:p>
            <a:pPr eaLnBrk="1" hangingPunct="1">
              <a:spcBef>
                <a:spcPct val="0"/>
              </a:spcBef>
              <a:buFontTx/>
              <a:buNone/>
            </a:pPr>
            <a:r>
              <a:rPr lang="en-US" altLang="x-none" sz="1800">
                <a:solidFill>
                  <a:schemeClr val="tx1"/>
                </a:solidFill>
                <a:latin typeface="Verdana" charset="0"/>
              </a:rPr>
              <a:t>ancestors</a:t>
            </a:r>
          </a:p>
        </p:txBody>
      </p:sp>
      <p:sp>
        <p:nvSpPr>
          <p:cNvPr id="28715" name="Text Box 47"/>
          <p:cNvSpPr txBox="1">
            <a:spLocks noChangeArrowheads="1"/>
          </p:cNvSpPr>
          <p:nvPr/>
        </p:nvSpPr>
        <p:spPr bwMode="auto">
          <a:xfrm>
            <a:off x="2836863" y="6092825"/>
            <a:ext cx="3113087" cy="669925"/>
          </a:xfrm>
          <a:prstGeom prst="rect">
            <a:avLst/>
          </a:prstGeom>
          <a:noFill/>
          <a:ln w="28575">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US" altLang="x-none" sz="1800">
                <a:solidFill>
                  <a:schemeClr val="tx1"/>
                </a:solidFill>
                <a:latin typeface="Verdana" charset="0"/>
              </a:rPr>
              <a:t>Evolution,</a:t>
            </a:r>
          </a:p>
          <a:p>
            <a:pPr eaLnBrk="1" hangingPunct="1">
              <a:spcBef>
                <a:spcPct val="0"/>
              </a:spcBef>
              <a:buFontTx/>
              <a:buNone/>
            </a:pPr>
            <a:r>
              <a:rPr lang="en-US" altLang="x-none" sz="1800">
                <a:solidFill>
                  <a:schemeClr val="tx1"/>
                </a:solidFill>
                <a:latin typeface="Verdana" charset="0"/>
              </a:rPr>
              <a:t>Character transformation</a:t>
            </a:r>
          </a:p>
        </p:txBody>
      </p:sp>
      <p:sp>
        <p:nvSpPr>
          <p:cNvPr id="28716" name="AutoShape 48"/>
          <p:cNvSpPr>
            <a:spLocks/>
          </p:cNvSpPr>
          <p:nvPr/>
        </p:nvSpPr>
        <p:spPr bwMode="auto">
          <a:xfrm rot="10800000">
            <a:off x="3779838" y="5011738"/>
            <a:ext cx="215900" cy="361950"/>
          </a:xfrm>
          <a:prstGeom prst="rightBrace">
            <a:avLst>
              <a:gd name="adj1" fmla="val 1397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28717" name="Rectangle 41"/>
          <p:cNvSpPr>
            <a:spLocks noChangeArrowheads="1"/>
          </p:cNvSpPr>
          <p:nvPr/>
        </p:nvSpPr>
        <p:spPr bwMode="auto">
          <a:xfrm>
            <a:off x="4067175" y="5105400"/>
            <a:ext cx="254000" cy="50800"/>
          </a:xfrm>
          <a:prstGeom prst="rect">
            <a:avLst/>
          </a:prstGeom>
          <a:solidFill>
            <a:srgbClr val="FF6600"/>
          </a:solidFill>
          <a:ln w="9525">
            <a:solidFill>
              <a:srgbClr val="5F5F5F"/>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pic>
        <p:nvPicPr>
          <p:cNvPr id="28718" name="Picture 51" descr="chimp.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036763" y="1476375"/>
            <a:ext cx="8064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19" name="Picture 52" descr="bush.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292225" y="1476375"/>
            <a:ext cx="7588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20" name="Rectangle 2"/>
          <p:cNvSpPr txBox="1">
            <a:spLocks noChangeArrowheads="1"/>
          </p:cNvSpPr>
          <p:nvPr/>
        </p:nvSpPr>
        <p:spPr bwMode="auto">
          <a:xfrm>
            <a:off x="979488" y="115888"/>
            <a:ext cx="72009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800" b="1">
                <a:solidFill>
                  <a:srgbClr val="1F497D"/>
                </a:solidFill>
              </a:rPr>
              <a:t>Filogenia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44" descr="bush.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4797425"/>
            <a:ext cx="719138"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2" name="Picture 43" descr="chimp.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4797425"/>
            <a:ext cx="806450"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2" descr="GrayTreeFrogOnBran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1313" y="1354138"/>
            <a:ext cx="112077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3" descr="baby-crocodi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175" y="1352550"/>
            <a:ext cx="1223963"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6" descr="Lizard 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5963" y="1354138"/>
            <a:ext cx="89852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7" descr="Eye and the Bird-73529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3163" y="1352550"/>
            <a:ext cx="877887"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Line 8"/>
          <p:cNvSpPr>
            <a:spLocks noChangeShapeType="1"/>
          </p:cNvSpPr>
          <p:nvPr/>
        </p:nvSpPr>
        <p:spPr bwMode="auto">
          <a:xfrm rot="16200000" flipH="1">
            <a:off x="1437481" y="2686844"/>
            <a:ext cx="458788"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0728" name="Line 9"/>
          <p:cNvSpPr>
            <a:spLocks noChangeShapeType="1"/>
          </p:cNvSpPr>
          <p:nvPr/>
        </p:nvSpPr>
        <p:spPr bwMode="auto">
          <a:xfrm rot="16200000" flipH="1">
            <a:off x="2332038" y="2687638"/>
            <a:ext cx="457200"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0729" name="Line 10"/>
          <p:cNvSpPr>
            <a:spLocks noChangeShapeType="1"/>
          </p:cNvSpPr>
          <p:nvPr/>
        </p:nvSpPr>
        <p:spPr bwMode="auto">
          <a:xfrm rot="16200000" flipH="1">
            <a:off x="1884363" y="3144838"/>
            <a:ext cx="458787" cy="1587"/>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0730" name="Line 11"/>
          <p:cNvSpPr>
            <a:spLocks noChangeShapeType="1"/>
          </p:cNvSpPr>
          <p:nvPr/>
        </p:nvSpPr>
        <p:spPr bwMode="auto">
          <a:xfrm rot="-5400000">
            <a:off x="2112169" y="2467769"/>
            <a:ext cx="1588" cy="89535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0731" name="Line 12"/>
          <p:cNvSpPr>
            <a:spLocks noChangeShapeType="1"/>
          </p:cNvSpPr>
          <p:nvPr/>
        </p:nvSpPr>
        <p:spPr bwMode="auto">
          <a:xfrm rot="16200000" flipH="1">
            <a:off x="2996406" y="2915444"/>
            <a:ext cx="917575"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0732" name="Line 13"/>
          <p:cNvSpPr>
            <a:spLocks noChangeShapeType="1"/>
          </p:cNvSpPr>
          <p:nvPr/>
        </p:nvSpPr>
        <p:spPr bwMode="auto">
          <a:xfrm rot="16200000" flipH="1">
            <a:off x="2097088" y="4062412"/>
            <a:ext cx="1377950" cy="317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0733" name="Line 14"/>
          <p:cNvSpPr>
            <a:spLocks noChangeShapeType="1"/>
          </p:cNvSpPr>
          <p:nvPr/>
        </p:nvSpPr>
        <p:spPr bwMode="auto">
          <a:xfrm rot="-5400000">
            <a:off x="2782888" y="2703512"/>
            <a:ext cx="0" cy="134302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0734" name="Line 15"/>
          <p:cNvSpPr>
            <a:spLocks noChangeShapeType="1"/>
          </p:cNvSpPr>
          <p:nvPr/>
        </p:nvSpPr>
        <p:spPr bwMode="auto">
          <a:xfrm rot="16200000" flipH="1">
            <a:off x="4121150" y="2686050"/>
            <a:ext cx="458788"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0735" name="Line 16"/>
          <p:cNvSpPr>
            <a:spLocks noChangeShapeType="1"/>
          </p:cNvSpPr>
          <p:nvPr/>
        </p:nvSpPr>
        <p:spPr bwMode="auto">
          <a:xfrm rot="16200000" flipH="1">
            <a:off x="5015706" y="2686844"/>
            <a:ext cx="458788"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0736" name="Line 17"/>
          <p:cNvSpPr>
            <a:spLocks noChangeShapeType="1"/>
          </p:cNvSpPr>
          <p:nvPr/>
        </p:nvSpPr>
        <p:spPr bwMode="auto">
          <a:xfrm rot="16200000" flipH="1">
            <a:off x="4110831" y="3602832"/>
            <a:ext cx="1374775"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0737" name="Line 18"/>
          <p:cNvSpPr>
            <a:spLocks noChangeShapeType="1"/>
          </p:cNvSpPr>
          <p:nvPr/>
        </p:nvSpPr>
        <p:spPr bwMode="auto">
          <a:xfrm rot="-5400000">
            <a:off x="4796631" y="2466182"/>
            <a:ext cx="1587" cy="89535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0738" name="Line 19"/>
          <p:cNvSpPr>
            <a:spLocks noChangeShapeType="1"/>
          </p:cNvSpPr>
          <p:nvPr/>
        </p:nvSpPr>
        <p:spPr bwMode="auto">
          <a:xfrm rot="16200000" flipH="1">
            <a:off x="3969544" y="4982369"/>
            <a:ext cx="458788"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0739" name="Line 20"/>
          <p:cNvSpPr>
            <a:spLocks noChangeShapeType="1"/>
          </p:cNvSpPr>
          <p:nvPr/>
        </p:nvSpPr>
        <p:spPr bwMode="auto">
          <a:xfrm rot="-5400000">
            <a:off x="4141788" y="3402012"/>
            <a:ext cx="0" cy="270192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0740" name="Line 21"/>
          <p:cNvSpPr>
            <a:spLocks noChangeShapeType="1"/>
          </p:cNvSpPr>
          <p:nvPr/>
        </p:nvSpPr>
        <p:spPr bwMode="auto">
          <a:xfrm rot="16200000" flipH="1">
            <a:off x="5262563" y="3375025"/>
            <a:ext cx="1836738" cy="1587"/>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0741" name="Line 22"/>
          <p:cNvSpPr>
            <a:spLocks noChangeShapeType="1"/>
          </p:cNvSpPr>
          <p:nvPr/>
        </p:nvSpPr>
        <p:spPr bwMode="auto">
          <a:xfrm rot="16200000" flipH="1">
            <a:off x="5264944" y="4521994"/>
            <a:ext cx="457200"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0742" name="Line 23"/>
          <p:cNvSpPr>
            <a:spLocks noChangeShapeType="1"/>
          </p:cNvSpPr>
          <p:nvPr/>
        </p:nvSpPr>
        <p:spPr bwMode="auto">
          <a:xfrm rot="-5400000">
            <a:off x="5475288" y="3613150"/>
            <a:ext cx="0" cy="136207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0743" name="Line 24"/>
          <p:cNvSpPr>
            <a:spLocks noChangeShapeType="1"/>
          </p:cNvSpPr>
          <p:nvPr/>
        </p:nvSpPr>
        <p:spPr bwMode="auto">
          <a:xfrm rot="16200000" flipH="1">
            <a:off x="5660231" y="3833019"/>
            <a:ext cx="2751138"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0744" name="Line 25"/>
          <p:cNvSpPr>
            <a:spLocks noChangeShapeType="1"/>
          </p:cNvSpPr>
          <p:nvPr/>
        </p:nvSpPr>
        <p:spPr bwMode="auto">
          <a:xfrm rot="-5400000">
            <a:off x="5625307" y="3802856"/>
            <a:ext cx="1588" cy="281622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0745" name="Oval 26"/>
          <p:cNvSpPr>
            <a:spLocks noChangeArrowheads="1"/>
          </p:cNvSpPr>
          <p:nvPr/>
        </p:nvSpPr>
        <p:spPr bwMode="auto">
          <a:xfrm>
            <a:off x="1541463" y="2355850"/>
            <a:ext cx="254000" cy="255588"/>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30746" name="Oval 27"/>
          <p:cNvSpPr>
            <a:spLocks noChangeArrowheads="1"/>
          </p:cNvSpPr>
          <p:nvPr/>
        </p:nvSpPr>
        <p:spPr bwMode="auto">
          <a:xfrm>
            <a:off x="2435225" y="2357438"/>
            <a:ext cx="255588" cy="255587"/>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30747" name="Oval 28"/>
          <p:cNvSpPr>
            <a:spLocks noChangeArrowheads="1"/>
          </p:cNvSpPr>
          <p:nvPr/>
        </p:nvSpPr>
        <p:spPr bwMode="auto">
          <a:xfrm>
            <a:off x="5367338" y="4186238"/>
            <a:ext cx="255587" cy="255587"/>
          </a:xfrm>
          <a:prstGeom prst="ellipse">
            <a:avLst/>
          </a:prstGeom>
          <a:solidFill>
            <a:srgbClr val="FF6600"/>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30748" name="Oval 39"/>
          <p:cNvSpPr>
            <a:spLocks noChangeArrowheads="1"/>
          </p:cNvSpPr>
          <p:nvPr/>
        </p:nvSpPr>
        <p:spPr bwMode="auto">
          <a:xfrm>
            <a:off x="3324225" y="2357438"/>
            <a:ext cx="255588" cy="255587"/>
          </a:xfrm>
          <a:prstGeom prst="ellipse">
            <a:avLst/>
          </a:prstGeom>
          <a:solidFill>
            <a:schemeClr val="folHlink"/>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30749" name="Oval 42"/>
          <p:cNvSpPr>
            <a:spLocks noChangeArrowheads="1"/>
          </p:cNvSpPr>
          <p:nvPr/>
        </p:nvSpPr>
        <p:spPr bwMode="auto">
          <a:xfrm>
            <a:off x="5119688" y="2357438"/>
            <a:ext cx="255587" cy="255587"/>
          </a:xfrm>
          <a:prstGeom prst="ellipse">
            <a:avLst/>
          </a:prstGeom>
          <a:solidFill>
            <a:srgbClr val="FFFF00"/>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30750" name="Oval 43"/>
          <p:cNvSpPr>
            <a:spLocks noChangeArrowheads="1"/>
          </p:cNvSpPr>
          <p:nvPr/>
        </p:nvSpPr>
        <p:spPr bwMode="auto">
          <a:xfrm>
            <a:off x="4217988" y="2357438"/>
            <a:ext cx="255587" cy="255587"/>
          </a:xfrm>
          <a:prstGeom prst="ellipse">
            <a:avLst/>
          </a:prstGeom>
          <a:solidFill>
            <a:schemeClr val="folHlink"/>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30751" name="Oval 44"/>
          <p:cNvSpPr>
            <a:spLocks noChangeArrowheads="1"/>
          </p:cNvSpPr>
          <p:nvPr/>
        </p:nvSpPr>
        <p:spPr bwMode="auto">
          <a:xfrm>
            <a:off x="6913563" y="2357438"/>
            <a:ext cx="255587" cy="255587"/>
          </a:xfrm>
          <a:prstGeom prst="ellipse">
            <a:avLst/>
          </a:prstGeom>
          <a:solidFill>
            <a:srgbClr val="FFFFFF"/>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pic>
        <p:nvPicPr>
          <p:cNvPr id="30752" name="Picture 46" descr="ba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5588" y="1352550"/>
            <a:ext cx="919162"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3" name="Oval 48"/>
          <p:cNvSpPr>
            <a:spLocks noChangeArrowheads="1"/>
          </p:cNvSpPr>
          <p:nvPr/>
        </p:nvSpPr>
        <p:spPr bwMode="auto">
          <a:xfrm>
            <a:off x="6053138" y="2357438"/>
            <a:ext cx="255587" cy="255587"/>
          </a:xfrm>
          <a:prstGeom prst="ellipse">
            <a:avLst/>
          </a:prstGeom>
          <a:solidFill>
            <a:srgbClr val="FF6600"/>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30754" name="Rectangle 49"/>
          <p:cNvSpPr>
            <a:spLocks noGrp="1" noChangeArrowheads="1"/>
          </p:cNvSpPr>
          <p:nvPr>
            <p:ph type="title"/>
          </p:nvPr>
        </p:nvSpPr>
        <p:spPr bwMode="auto">
          <a:xfrm>
            <a:off x="0" y="125413"/>
            <a:ext cx="8964613"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x-none" sz="2800" b="1">
                <a:solidFill>
                  <a:srgbClr val="1F497D"/>
                </a:solidFill>
                <a:latin typeface="Arial" charset="0"/>
                <a:cs typeface="Arial" charset="0"/>
              </a:rPr>
              <a:t>Sister groups, ingroup, outgroup(s)</a:t>
            </a:r>
          </a:p>
        </p:txBody>
      </p:sp>
      <p:sp>
        <p:nvSpPr>
          <p:cNvPr id="30755" name="Text Box 52"/>
          <p:cNvSpPr txBox="1">
            <a:spLocks noChangeArrowheads="1"/>
          </p:cNvSpPr>
          <p:nvPr/>
        </p:nvSpPr>
        <p:spPr bwMode="auto">
          <a:xfrm>
            <a:off x="395288" y="5300663"/>
            <a:ext cx="5459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US" altLang="x-none" sz="2800">
                <a:solidFill>
                  <a:srgbClr val="333333"/>
                </a:solidFill>
                <a:latin typeface="Verdana" charset="0"/>
              </a:rPr>
              <a:t>	&amp; 	   are sister groups</a:t>
            </a:r>
          </a:p>
        </p:txBody>
      </p:sp>
      <p:pic>
        <p:nvPicPr>
          <p:cNvPr id="30756" name="Picture 53" descr="GrayTreeFrogOnBran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3663" y="5805488"/>
            <a:ext cx="112077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7" name="Text Box 54"/>
          <p:cNvSpPr txBox="1">
            <a:spLocks noChangeArrowheads="1"/>
          </p:cNvSpPr>
          <p:nvPr/>
        </p:nvSpPr>
        <p:spPr bwMode="auto">
          <a:xfrm>
            <a:off x="395288" y="6021388"/>
            <a:ext cx="78851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US" altLang="x-none" sz="2800">
                <a:solidFill>
                  <a:srgbClr val="333333"/>
                </a:solidFill>
                <a:latin typeface="Verdana" charset="0"/>
              </a:rPr>
              <a:t>		   is the outgroup, ingroup in red</a:t>
            </a:r>
          </a:p>
        </p:txBody>
      </p:sp>
      <p:sp>
        <p:nvSpPr>
          <p:cNvPr id="30758" name="Rectangle 56"/>
          <p:cNvSpPr>
            <a:spLocks noChangeArrowheads="1"/>
          </p:cNvSpPr>
          <p:nvPr/>
        </p:nvSpPr>
        <p:spPr bwMode="auto">
          <a:xfrm>
            <a:off x="1258888" y="1268413"/>
            <a:ext cx="5448300" cy="1081087"/>
          </a:xfrm>
          <a:prstGeom prst="rect">
            <a:avLst/>
          </a:prstGeom>
          <a:noFill/>
          <a:ln w="2857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pic>
        <p:nvPicPr>
          <p:cNvPr id="30759" name="Picture 41" descr="chimp.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5338" y="1349375"/>
            <a:ext cx="73342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0" name="Picture 42" descr="bush.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362075"/>
            <a:ext cx="73977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5" descr="3123377665871719425clipp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887538"/>
            <a:ext cx="4429125"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0" name="Rectangle 11"/>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S" altLang="x-none" sz="2800" b="1">
                <a:solidFill>
                  <a:srgbClr val="1F497D"/>
                </a:solidFill>
                <a:latin typeface="Arial" charset="0"/>
                <a:cs typeface="Arial" charset="0"/>
              </a:rPr>
              <a:t>Árboles sin enraizar y redes</a:t>
            </a:r>
          </a:p>
        </p:txBody>
      </p:sp>
      <p:pic>
        <p:nvPicPr>
          <p:cNvPr id="32771" name="Picture 12" descr="jour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2540000"/>
            <a:ext cx="3292475"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txBox="1">
            <a:spLocks noChangeArrowheads="1"/>
          </p:cNvSpPr>
          <p:nvPr/>
        </p:nvSpPr>
        <p:spPr bwMode="auto">
          <a:xfrm>
            <a:off x="107950" y="115888"/>
            <a:ext cx="89281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3600" b="1">
                <a:solidFill>
                  <a:srgbClr val="122031"/>
                </a:solidFill>
              </a:rPr>
              <a:t>Información general</a:t>
            </a:r>
          </a:p>
        </p:txBody>
      </p:sp>
      <p:sp>
        <p:nvSpPr>
          <p:cNvPr id="7170" name="Rectangle 3"/>
          <p:cNvSpPr>
            <a:spLocks noGrp="1" noChangeArrowheads="1"/>
          </p:cNvSpPr>
          <p:nvPr>
            <p:ph idx="1"/>
          </p:nvPr>
        </p:nvSpPr>
        <p:spPr>
          <a:xfrm>
            <a:off x="900113" y="1196975"/>
            <a:ext cx="7704335" cy="4924425"/>
          </a:xfrm>
        </p:spPr>
        <p:txBody>
          <a:bodyPr/>
          <a:lstStyle/>
          <a:p>
            <a:pPr eaLnBrk="1" hangingPunct="1"/>
            <a:r>
              <a:rPr lang="es-ES" altLang="x-none" dirty="0">
                <a:solidFill>
                  <a:schemeClr val="tx1"/>
                </a:solidFill>
                <a:latin typeface="Arial" charset="0"/>
                <a:cs typeface="Arial" charset="0"/>
              </a:rPr>
              <a:t>Clases: septiembre 9-18 (T), 20-30 (P)</a:t>
            </a:r>
          </a:p>
          <a:p>
            <a:pPr eaLnBrk="1" hangingPunct="1"/>
            <a:r>
              <a:rPr lang="es-ES" altLang="x-none" dirty="0">
                <a:solidFill>
                  <a:schemeClr val="tx1"/>
                </a:solidFill>
                <a:latin typeface="Arial" charset="0"/>
                <a:cs typeface="Arial" charset="0"/>
              </a:rPr>
              <a:t>Horario: L, X, V (15-17h*)</a:t>
            </a:r>
          </a:p>
          <a:p>
            <a:r>
              <a:rPr lang="es-ES" dirty="0">
                <a:solidFill>
                  <a:schemeClr val="tx1"/>
                </a:solidFill>
              </a:rPr>
              <a:t>La calificación final: Examen de teoría (33%) y trabajo final (66%)</a:t>
            </a:r>
          </a:p>
          <a:p>
            <a:r>
              <a:rPr lang="es-ES" dirty="0">
                <a:solidFill>
                  <a:schemeClr val="tx1"/>
                </a:solidFill>
              </a:rPr>
              <a:t>Para aprobar la asignatura es obligatorio obtener una nota mayor o igual a 5 puntos tanto en la parte de teoría como en el trabajo final.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4"/>
          <p:cNvSpPr>
            <a:spLocks noGrp="1" noChangeArrowheads="1"/>
          </p:cNvSpPr>
          <p:nvPr>
            <p:ph type="title"/>
          </p:nvPr>
        </p:nvSpPr>
        <p:spPr bwMode="auto">
          <a:xfrm>
            <a:off x="971550" y="44450"/>
            <a:ext cx="72009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S" altLang="x-none" sz="2800" b="1">
                <a:solidFill>
                  <a:srgbClr val="1F497D"/>
                </a:solidFill>
                <a:latin typeface="Arial" charset="0"/>
                <a:cs typeface="Arial" charset="0"/>
              </a:rPr>
              <a:t>Politomías</a:t>
            </a:r>
          </a:p>
        </p:txBody>
      </p:sp>
      <p:sp>
        <p:nvSpPr>
          <p:cNvPr id="34818" name="Rectangle 5"/>
          <p:cNvSpPr>
            <a:spLocks noChangeArrowheads="1"/>
          </p:cNvSpPr>
          <p:nvPr/>
        </p:nvSpPr>
        <p:spPr bwMode="auto">
          <a:xfrm>
            <a:off x="1905000" y="6324600"/>
            <a:ext cx="5456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ca-ES" altLang="x-none" sz="1400" dirty="0" err="1">
                <a:solidFill>
                  <a:srgbClr val="333333"/>
                </a:solidFill>
                <a:latin typeface="Verdana" charset="0"/>
              </a:rPr>
              <a:t>http</a:t>
            </a:r>
            <a:r>
              <a:rPr lang="ca-ES" altLang="x-none" sz="1400" dirty="0">
                <a:solidFill>
                  <a:srgbClr val="333333"/>
                </a:solidFill>
                <a:latin typeface="Verdana" charset="0"/>
              </a:rPr>
              <a:t>://</a:t>
            </a:r>
            <a:r>
              <a:rPr lang="ca-ES" altLang="x-none" sz="1400" dirty="0" err="1">
                <a:solidFill>
                  <a:srgbClr val="333333"/>
                </a:solidFill>
                <a:latin typeface="Verdana" charset="0"/>
              </a:rPr>
              <a:t>biology.fullerton.edu</a:t>
            </a:r>
            <a:r>
              <a:rPr lang="ca-ES" altLang="x-none" sz="1400" dirty="0">
                <a:solidFill>
                  <a:srgbClr val="333333"/>
                </a:solidFill>
                <a:latin typeface="Verdana" charset="0"/>
              </a:rPr>
              <a:t>/biol404/</a:t>
            </a:r>
            <a:r>
              <a:rPr lang="ca-ES" altLang="x-none" sz="1400" dirty="0" err="1">
                <a:solidFill>
                  <a:srgbClr val="333333"/>
                </a:solidFill>
                <a:latin typeface="Verdana" charset="0"/>
              </a:rPr>
              <a:t>phylo</a:t>
            </a:r>
            <a:r>
              <a:rPr lang="ca-ES" altLang="x-none" sz="1400" dirty="0">
                <a:solidFill>
                  <a:srgbClr val="333333"/>
                </a:solidFill>
                <a:latin typeface="Verdana" charset="0"/>
              </a:rPr>
              <a:t>/</a:t>
            </a:r>
            <a:r>
              <a:rPr lang="ca-ES" altLang="x-none" sz="1400" dirty="0" err="1">
                <a:solidFill>
                  <a:srgbClr val="333333"/>
                </a:solidFill>
                <a:latin typeface="Verdana" charset="0"/>
              </a:rPr>
              <a:t>polytomies.html</a:t>
            </a:r>
            <a:endParaRPr lang="ca-ES" altLang="x-none" sz="1400" dirty="0">
              <a:solidFill>
                <a:srgbClr val="333333"/>
              </a:solidFill>
              <a:latin typeface="Verdana" charset="0"/>
            </a:endParaRPr>
          </a:p>
        </p:txBody>
      </p:sp>
      <p:pic>
        <p:nvPicPr>
          <p:cNvPr id="34819" name="Picture 6" descr="alt_stric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888" y="4005263"/>
            <a:ext cx="4846637"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7" descr="soft_pol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6300" y="2781300"/>
            <a:ext cx="4851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8" descr="star_tre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625" y="1196975"/>
            <a:ext cx="6223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 Box 9"/>
          <p:cNvSpPr txBox="1">
            <a:spLocks noChangeArrowheads="1"/>
          </p:cNvSpPr>
          <p:nvPr/>
        </p:nvSpPr>
        <p:spPr bwMode="auto">
          <a:xfrm>
            <a:off x="2795588" y="2209800"/>
            <a:ext cx="1547812"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US" altLang="x-none" sz="1600">
                <a:solidFill>
                  <a:srgbClr val="333333"/>
                </a:solidFill>
                <a:latin typeface="Verdana" charset="0"/>
              </a:rPr>
              <a:t>fully resolved</a:t>
            </a:r>
          </a:p>
        </p:txBody>
      </p:sp>
      <p:sp>
        <p:nvSpPr>
          <p:cNvPr id="34823" name="Text Box 10"/>
          <p:cNvSpPr txBox="1">
            <a:spLocks noChangeArrowheads="1"/>
          </p:cNvSpPr>
          <p:nvPr/>
        </p:nvSpPr>
        <p:spPr bwMode="auto">
          <a:xfrm>
            <a:off x="4852988" y="2133600"/>
            <a:ext cx="1044575" cy="581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US" altLang="x-none" sz="1600">
                <a:solidFill>
                  <a:srgbClr val="333333"/>
                </a:solidFill>
                <a:latin typeface="Verdana" charset="0"/>
              </a:rPr>
              <a:t>partialy</a:t>
            </a:r>
          </a:p>
          <a:p>
            <a:pPr eaLnBrk="1" hangingPunct="1">
              <a:spcBef>
                <a:spcPct val="0"/>
              </a:spcBef>
              <a:buFontTx/>
              <a:buNone/>
            </a:pPr>
            <a:r>
              <a:rPr lang="en-US" altLang="x-none" sz="1600">
                <a:solidFill>
                  <a:srgbClr val="333333"/>
                </a:solidFill>
                <a:latin typeface="Verdana" charset="0"/>
              </a:rPr>
              <a:t>resolved</a:t>
            </a:r>
          </a:p>
        </p:txBody>
      </p:sp>
      <p:sp>
        <p:nvSpPr>
          <p:cNvPr id="34824" name="Text Box 11"/>
          <p:cNvSpPr txBox="1">
            <a:spLocks noChangeArrowheads="1"/>
          </p:cNvSpPr>
          <p:nvPr/>
        </p:nvSpPr>
        <p:spPr bwMode="auto">
          <a:xfrm>
            <a:off x="6858000" y="2209800"/>
            <a:ext cx="650875" cy="581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US" altLang="x-none" sz="1600">
                <a:solidFill>
                  <a:srgbClr val="333333"/>
                </a:solidFill>
                <a:latin typeface="Verdana" charset="0"/>
              </a:rPr>
              <a:t>star </a:t>
            </a:r>
          </a:p>
          <a:p>
            <a:pPr eaLnBrk="1" hangingPunct="1">
              <a:spcBef>
                <a:spcPct val="0"/>
              </a:spcBef>
              <a:buFontTx/>
              <a:buNone/>
            </a:pPr>
            <a:r>
              <a:rPr lang="en-US" altLang="x-none" sz="1600">
                <a:solidFill>
                  <a:srgbClr val="333333"/>
                </a:solidFill>
                <a:latin typeface="Verdana" charset="0"/>
              </a:rPr>
              <a:t>tree</a:t>
            </a:r>
          </a:p>
        </p:txBody>
      </p:sp>
      <p:sp>
        <p:nvSpPr>
          <p:cNvPr id="34825" name="Text Box 12"/>
          <p:cNvSpPr txBox="1">
            <a:spLocks noChangeArrowheads="1"/>
          </p:cNvSpPr>
          <p:nvPr/>
        </p:nvSpPr>
        <p:spPr bwMode="auto">
          <a:xfrm>
            <a:off x="3581400" y="3505200"/>
            <a:ext cx="1131888" cy="581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US" altLang="x-none" sz="1600">
                <a:solidFill>
                  <a:srgbClr val="333333"/>
                </a:solidFill>
                <a:latin typeface="Verdana" charset="0"/>
              </a:rPr>
              <a:t>hard </a:t>
            </a:r>
          </a:p>
          <a:p>
            <a:pPr eaLnBrk="1" hangingPunct="1">
              <a:spcBef>
                <a:spcPct val="0"/>
              </a:spcBef>
              <a:buFontTx/>
              <a:buNone/>
            </a:pPr>
            <a:r>
              <a:rPr lang="en-US" altLang="x-none" sz="1600">
                <a:solidFill>
                  <a:srgbClr val="333333"/>
                </a:solidFill>
                <a:latin typeface="Verdana" charset="0"/>
              </a:rPr>
              <a:t>polytomy</a:t>
            </a:r>
          </a:p>
        </p:txBody>
      </p:sp>
      <p:sp>
        <p:nvSpPr>
          <p:cNvPr id="34826" name="Text Box 13"/>
          <p:cNvSpPr txBox="1">
            <a:spLocks noChangeArrowheads="1"/>
          </p:cNvSpPr>
          <p:nvPr/>
        </p:nvSpPr>
        <p:spPr bwMode="auto">
          <a:xfrm>
            <a:off x="6030913" y="3505200"/>
            <a:ext cx="1131887" cy="581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US" altLang="x-none" sz="1600">
                <a:solidFill>
                  <a:srgbClr val="333333"/>
                </a:solidFill>
                <a:latin typeface="Verdana" charset="0"/>
              </a:rPr>
              <a:t>soft </a:t>
            </a:r>
          </a:p>
          <a:p>
            <a:pPr eaLnBrk="1" hangingPunct="1">
              <a:spcBef>
                <a:spcPct val="0"/>
              </a:spcBef>
              <a:buFontTx/>
              <a:buNone/>
            </a:pPr>
            <a:r>
              <a:rPr lang="en-US" altLang="x-none" sz="1600">
                <a:solidFill>
                  <a:srgbClr val="333333"/>
                </a:solidFill>
                <a:latin typeface="Verdana" charset="0"/>
              </a:rPr>
              <a:t>polytomy</a:t>
            </a:r>
          </a:p>
        </p:txBody>
      </p:sp>
      <p:sp>
        <p:nvSpPr>
          <p:cNvPr id="34827" name="Text Box 14"/>
          <p:cNvSpPr txBox="1">
            <a:spLocks noChangeArrowheads="1"/>
          </p:cNvSpPr>
          <p:nvPr/>
        </p:nvSpPr>
        <p:spPr bwMode="auto">
          <a:xfrm>
            <a:off x="5486400" y="5867400"/>
            <a:ext cx="2819400"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s-ES_tradnl" altLang="x-none" sz="1600">
                <a:solidFill>
                  <a:srgbClr val="333333"/>
                </a:solidFill>
                <a:latin typeface="Verdana" charset="0"/>
              </a:rPr>
              <a:t>strict consensus tree A+B</a:t>
            </a:r>
          </a:p>
        </p:txBody>
      </p:sp>
      <p:sp>
        <p:nvSpPr>
          <p:cNvPr id="34828" name="Text Box 15"/>
          <p:cNvSpPr txBox="1">
            <a:spLocks noChangeArrowheads="1"/>
          </p:cNvSpPr>
          <p:nvPr/>
        </p:nvSpPr>
        <p:spPr bwMode="auto">
          <a:xfrm>
            <a:off x="3276600" y="5562600"/>
            <a:ext cx="323850"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s-ES_tradnl" altLang="x-none" sz="1600">
                <a:solidFill>
                  <a:srgbClr val="333333"/>
                </a:solidFill>
                <a:latin typeface="Verdana" charset="0"/>
              </a:rPr>
              <a:t>A</a:t>
            </a:r>
          </a:p>
        </p:txBody>
      </p:sp>
      <p:sp>
        <p:nvSpPr>
          <p:cNvPr id="34829" name="Text Box 16"/>
          <p:cNvSpPr txBox="1">
            <a:spLocks noChangeArrowheads="1"/>
          </p:cNvSpPr>
          <p:nvPr/>
        </p:nvSpPr>
        <p:spPr bwMode="auto">
          <a:xfrm>
            <a:off x="4933950" y="5562600"/>
            <a:ext cx="323850"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s-ES_tradnl" altLang="x-none" sz="1600">
                <a:solidFill>
                  <a:srgbClr val="333333"/>
                </a:solidFill>
                <a:latin typeface="Verdana" charset="0"/>
              </a:rPr>
              <a:t>B</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4" descr="7vi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595438"/>
            <a:ext cx="8261350" cy="457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6" name="Rectangle 5"/>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S" altLang="x-none" sz="2800" b="1">
                <a:solidFill>
                  <a:srgbClr val="1F497D"/>
                </a:solidFill>
                <a:latin typeface="Arial" charset="0"/>
                <a:cs typeface="Arial" charset="0"/>
              </a:rPr>
              <a:t>Árboles filogenéticos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 Box 11"/>
          <p:cNvSpPr txBox="1">
            <a:spLocks noChangeArrowheads="1"/>
          </p:cNvSpPr>
          <p:nvPr/>
        </p:nvSpPr>
        <p:spPr bwMode="auto">
          <a:xfrm>
            <a:off x="325438" y="2205038"/>
            <a:ext cx="1941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GB" altLang="x-none" sz="2800"/>
              <a:t>Cladogram</a:t>
            </a:r>
          </a:p>
        </p:txBody>
      </p:sp>
      <p:sp>
        <p:nvSpPr>
          <p:cNvPr id="38914" name="Text Box 12"/>
          <p:cNvSpPr txBox="1">
            <a:spLocks noChangeArrowheads="1"/>
          </p:cNvSpPr>
          <p:nvPr/>
        </p:nvSpPr>
        <p:spPr bwMode="auto">
          <a:xfrm>
            <a:off x="3587750" y="2205038"/>
            <a:ext cx="19002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GB" altLang="x-none" sz="2800"/>
              <a:t>Phylogram</a:t>
            </a:r>
          </a:p>
        </p:txBody>
      </p:sp>
      <p:sp>
        <p:nvSpPr>
          <p:cNvPr id="38915" name="Text Box 13"/>
          <p:cNvSpPr txBox="1">
            <a:spLocks noChangeArrowheads="1"/>
          </p:cNvSpPr>
          <p:nvPr/>
        </p:nvSpPr>
        <p:spPr bwMode="auto">
          <a:xfrm>
            <a:off x="6496050" y="2205038"/>
            <a:ext cx="2179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GB" altLang="x-none" sz="2800"/>
              <a:t>Chronogram</a:t>
            </a:r>
          </a:p>
        </p:txBody>
      </p:sp>
      <p:pic>
        <p:nvPicPr>
          <p:cNvPr id="38916" name="Picture 2" descr="trees_comp.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463" y="2924175"/>
            <a:ext cx="8748712"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Rectangle 5"/>
          <p:cNvSpPr txBox="1">
            <a:spLocks noChangeArrowheads="1"/>
          </p:cNvSpPr>
          <p:nvPr/>
        </p:nvSpPr>
        <p:spPr bwMode="auto">
          <a:xfrm>
            <a:off x="971550" y="274638"/>
            <a:ext cx="7200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800" b="1">
                <a:solidFill>
                  <a:srgbClr val="1F497D"/>
                </a:solidFill>
              </a:rPr>
              <a:t>Árboles filogenéticos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850" y="1916113"/>
            <a:ext cx="6716713" cy="297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Rectangle 3"/>
          <p:cNvSpPr>
            <a:spLocks noChangeArrowheads="1"/>
          </p:cNvSpPr>
          <p:nvPr/>
        </p:nvSpPr>
        <p:spPr bwMode="auto">
          <a:xfrm>
            <a:off x="1758950" y="5311775"/>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40963"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S" altLang="x-none" sz="2800" b="1">
                <a:solidFill>
                  <a:srgbClr val="1F497D"/>
                </a:solidFill>
                <a:latin typeface="Arial" charset="0"/>
                <a:cs typeface="Arial" charset="0"/>
              </a:rPr>
              <a:t>Entendiendo los árboles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852738"/>
            <a:ext cx="4230688"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Rectangle 3"/>
          <p:cNvSpPr>
            <a:spLocks noChangeArrowheads="1"/>
          </p:cNvSpPr>
          <p:nvPr/>
        </p:nvSpPr>
        <p:spPr bwMode="auto">
          <a:xfrm>
            <a:off x="1758950" y="5311775"/>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pic>
        <p:nvPicPr>
          <p:cNvPr id="43011" name="Picture 1" descr="Baby Mobile LG.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2276475"/>
            <a:ext cx="3824287" cy="371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4"/>
          <p:cNvSpPr txBox="1">
            <a:spLocks noChangeArrowheads="1"/>
          </p:cNvSpPr>
          <p:nvPr/>
        </p:nvSpPr>
        <p:spPr bwMode="auto">
          <a:xfrm>
            <a:off x="1123950" y="427038"/>
            <a:ext cx="7200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800" b="1">
                <a:solidFill>
                  <a:srgbClr val="1F497D"/>
                </a:solidFill>
              </a:rPr>
              <a:t>Entendiendo los árboles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1 Rectángulo"/>
          <p:cNvSpPr>
            <a:spLocks noChangeArrowheads="1"/>
          </p:cNvSpPr>
          <p:nvPr/>
        </p:nvSpPr>
        <p:spPr bwMode="auto">
          <a:xfrm>
            <a:off x="250825" y="765175"/>
            <a:ext cx="86423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pPr>
            <a:r>
              <a:rPr lang="es-ES" altLang="x-none" sz="2500">
                <a:solidFill>
                  <a:schemeClr val="tx1"/>
                </a:solidFill>
              </a:rPr>
              <a:t>Cualquier episodio histórico es, por definición, irrecuperable</a:t>
            </a:r>
          </a:p>
          <a:p>
            <a:pPr eaLnBrk="1" hangingPunct="1">
              <a:spcBef>
                <a:spcPct val="0"/>
              </a:spcBef>
            </a:pPr>
            <a:endParaRPr lang="es-ES" altLang="x-none" sz="2500">
              <a:solidFill>
                <a:schemeClr val="tx1"/>
              </a:solidFill>
            </a:endParaRPr>
          </a:p>
          <a:p>
            <a:pPr eaLnBrk="1" hangingPunct="1">
              <a:spcBef>
                <a:spcPct val="0"/>
              </a:spcBef>
            </a:pPr>
            <a:r>
              <a:rPr lang="es-ES" altLang="x-none" sz="2500">
                <a:solidFill>
                  <a:schemeClr val="tx1"/>
                </a:solidFill>
              </a:rPr>
              <a:t>La única forma que tenemos de reconstruirlo es a través del estudio de sus efectos</a:t>
            </a:r>
          </a:p>
        </p:txBody>
      </p:sp>
      <p:sp>
        <p:nvSpPr>
          <p:cNvPr id="45058" name="2 Rectángulo"/>
          <p:cNvSpPr>
            <a:spLocks noChangeArrowheads="1"/>
          </p:cNvSpPr>
          <p:nvPr/>
        </p:nvSpPr>
        <p:spPr bwMode="auto">
          <a:xfrm>
            <a:off x="0" y="115888"/>
            <a:ext cx="91440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500" b="1">
                <a:solidFill>
                  <a:schemeClr val="tx2"/>
                </a:solidFill>
              </a:rPr>
              <a:t>Inferencia filogenética</a:t>
            </a:r>
          </a:p>
        </p:txBody>
      </p:sp>
      <p:sp>
        <p:nvSpPr>
          <p:cNvPr id="8" name="7 Rectángulo redondeado"/>
          <p:cNvSpPr/>
          <p:nvPr/>
        </p:nvSpPr>
        <p:spPr>
          <a:xfrm>
            <a:off x="492125" y="3586163"/>
            <a:ext cx="4800600" cy="2003425"/>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solidFill>
                <a:schemeClr val="tx1"/>
              </a:solidFill>
              <a:latin typeface="Arial"/>
              <a:cs typeface="Arial"/>
            </a:endParaRPr>
          </a:p>
        </p:txBody>
      </p:sp>
      <p:sp>
        <p:nvSpPr>
          <p:cNvPr id="45060" name="3 CuadroTexto"/>
          <p:cNvSpPr txBox="1">
            <a:spLocks noChangeArrowheads="1"/>
          </p:cNvSpPr>
          <p:nvPr/>
        </p:nvSpPr>
        <p:spPr bwMode="auto">
          <a:xfrm>
            <a:off x="731838" y="3695700"/>
            <a:ext cx="4478337"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s-ES" altLang="x-none" sz="2500" b="1">
                <a:solidFill>
                  <a:schemeClr val="tx1"/>
                </a:solidFill>
              </a:rPr>
              <a:t>Reconstrucción filogenética</a:t>
            </a:r>
          </a:p>
        </p:txBody>
      </p:sp>
      <p:sp>
        <p:nvSpPr>
          <p:cNvPr id="45061" name="4 CuadroTexto"/>
          <p:cNvSpPr txBox="1">
            <a:spLocks noChangeArrowheads="1"/>
          </p:cNvSpPr>
          <p:nvPr/>
        </p:nvSpPr>
        <p:spPr bwMode="auto">
          <a:xfrm>
            <a:off x="1135063" y="5111750"/>
            <a:ext cx="3516312"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s-ES" altLang="x-none" sz="2500" b="1">
                <a:solidFill>
                  <a:schemeClr val="tx1"/>
                </a:solidFill>
              </a:rPr>
              <a:t>Proceso de inferencia</a:t>
            </a:r>
          </a:p>
        </p:txBody>
      </p:sp>
      <p:cxnSp>
        <p:nvCxnSpPr>
          <p:cNvPr id="7" name="6 Conector recto de flecha"/>
          <p:cNvCxnSpPr/>
          <p:nvPr/>
        </p:nvCxnSpPr>
        <p:spPr>
          <a:xfrm>
            <a:off x="2987675" y="4221163"/>
            <a:ext cx="0" cy="863600"/>
          </a:xfrm>
          <a:prstGeom prst="straightConnector1">
            <a:avLst/>
          </a:prstGeom>
          <a:ln w="76200" cmpd="sng">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450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2636838"/>
            <a:ext cx="27051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1 Rectángulo"/>
          <p:cNvSpPr>
            <a:spLocks noChangeArrowheads="1"/>
          </p:cNvSpPr>
          <p:nvPr/>
        </p:nvSpPr>
        <p:spPr bwMode="auto">
          <a:xfrm>
            <a:off x="755650" y="2276475"/>
            <a:ext cx="4572000"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s-ES" altLang="x-none" sz="2500" b="1" dirty="0">
                <a:solidFill>
                  <a:schemeClr val="tx1"/>
                </a:solidFill>
              </a:rPr>
              <a:t>1. Morfología</a:t>
            </a:r>
          </a:p>
          <a:p>
            <a:pPr eaLnBrk="1" hangingPunct="1">
              <a:spcBef>
                <a:spcPct val="0"/>
              </a:spcBef>
              <a:buFontTx/>
              <a:buNone/>
            </a:pPr>
            <a:r>
              <a:rPr lang="es-ES" altLang="x-none" sz="2500" b="1" dirty="0">
                <a:solidFill>
                  <a:schemeClr val="tx1"/>
                </a:solidFill>
              </a:rPr>
              <a:t>2. </a:t>
            </a:r>
            <a:r>
              <a:rPr lang="es-ES" altLang="x-none" sz="2500" b="1" dirty="0" err="1">
                <a:solidFill>
                  <a:schemeClr val="tx1"/>
                </a:solidFill>
              </a:rPr>
              <a:t>Ultraestructura</a:t>
            </a:r>
            <a:endParaRPr lang="es-ES" altLang="x-none" sz="2500" b="1" dirty="0">
              <a:solidFill>
                <a:schemeClr val="tx1"/>
              </a:solidFill>
            </a:endParaRPr>
          </a:p>
          <a:p>
            <a:pPr eaLnBrk="1" hangingPunct="1">
              <a:spcBef>
                <a:spcPct val="0"/>
              </a:spcBef>
              <a:buFontTx/>
              <a:buNone/>
            </a:pPr>
            <a:r>
              <a:rPr lang="es-ES" altLang="x-none" sz="2500" b="1" dirty="0">
                <a:solidFill>
                  <a:schemeClr val="tx1"/>
                </a:solidFill>
              </a:rPr>
              <a:t>3. Embriología</a:t>
            </a:r>
          </a:p>
          <a:p>
            <a:pPr eaLnBrk="1" hangingPunct="1">
              <a:spcBef>
                <a:spcPct val="0"/>
              </a:spcBef>
              <a:buFontTx/>
              <a:buNone/>
            </a:pPr>
            <a:r>
              <a:rPr lang="es-ES" altLang="x-none" sz="2500" b="1" dirty="0">
                <a:solidFill>
                  <a:schemeClr val="tx1"/>
                </a:solidFill>
              </a:rPr>
              <a:t>4. Paleontología</a:t>
            </a:r>
          </a:p>
          <a:p>
            <a:pPr eaLnBrk="1" hangingPunct="1">
              <a:spcBef>
                <a:spcPct val="0"/>
              </a:spcBef>
              <a:buFontTx/>
              <a:buNone/>
            </a:pPr>
            <a:r>
              <a:rPr lang="es-ES" altLang="x-none" sz="2500" b="1" dirty="0">
                <a:solidFill>
                  <a:schemeClr val="tx1"/>
                </a:solidFill>
              </a:rPr>
              <a:t>5. Etología</a:t>
            </a:r>
          </a:p>
          <a:p>
            <a:pPr eaLnBrk="1" hangingPunct="1">
              <a:spcBef>
                <a:spcPct val="0"/>
              </a:spcBef>
              <a:buFontTx/>
              <a:buNone/>
            </a:pPr>
            <a:r>
              <a:rPr lang="es-ES" altLang="x-none" sz="2500" b="1" dirty="0">
                <a:solidFill>
                  <a:schemeClr val="tx1"/>
                </a:solidFill>
              </a:rPr>
              <a:t>6. Bioquímica</a:t>
            </a:r>
          </a:p>
          <a:p>
            <a:pPr eaLnBrk="1" hangingPunct="1">
              <a:spcBef>
                <a:spcPct val="0"/>
              </a:spcBef>
              <a:buFontTx/>
              <a:buNone/>
            </a:pPr>
            <a:r>
              <a:rPr lang="es-ES" altLang="x-none" sz="2500" b="1" dirty="0">
                <a:solidFill>
                  <a:schemeClr val="tx1"/>
                </a:solidFill>
              </a:rPr>
              <a:t>7. Moléculas</a:t>
            </a:r>
          </a:p>
        </p:txBody>
      </p:sp>
      <p:sp>
        <p:nvSpPr>
          <p:cNvPr id="46082" name="2 Rectángulo"/>
          <p:cNvSpPr>
            <a:spLocks noChangeArrowheads="1"/>
          </p:cNvSpPr>
          <p:nvPr/>
        </p:nvSpPr>
        <p:spPr bwMode="auto">
          <a:xfrm>
            <a:off x="0" y="115888"/>
            <a:ext cx="91440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500" b="1">
                <a:solidFill>
                  <a:schemeClr val="tx2"/>
                </a:solidFill>
              </a:rPr>
              <a:t>Evidencias</a:t>
            </a:r>
          </a:p>
        </p:txBody>
      </p:sp>
      <p:grpSp>
        <p:nvGrpSpPr>
          <p:cNvPr id="46083" name="4 Grupo"/>
          <p:cNvGrpSpPr>
            <a:grpSpLocks/>
          </p:cNvGrpSpPr>
          <p:nvPr/>
        </p:nvGrpSpPr>
        <p:grpSpPr bwMode="auto">
          <a:xfrm>
            <a:off x="4067175" y="1014413"/>
            <a:ext cx="4392613" cy="4878387"/>
            <a:chOff x="4067944" y="1484784"/>
            <a:chExt cx="4392488" cy="4877941"/>
          </a:xfrm>
        </p:grpSpPr>
        <p:pic>
          <p:nvPicPr>
            <p:cNvPr id="460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1628800"/>
              <a:ext cx="4248150" cy="473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8100079" y="1484784"/>
              <a:ext cx="360353" cy="7920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latin typeface="Arial"/>
                <a:cs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1 Rectángulo"/>
          <p:cNvSpPr>
            <a:spLocks noChangeArrowheads="1"/>
          </p:cNvSpPr>
          <p:nvPr/>
        </p:nvSpPr>
        <p:spPr bwMode="auto">
          <a:xfrm>
            <a:off x="539750" y="1227138"/>
            <a:ext cx="8280400"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s-ES" altLang="x-none" sz="2500" b="1">
                <a:solidFill>
                  <a:srgbClr val="0070C0"/>
                </a:solidFill>
              </a:rPr>
              <a:t>Carácter</a:t>
            </a:r>
          </a:p>
          <a:p>
            <a:pPr eaLnBrk="1" hangingPunct="1">
              <a:spcBef>
                <a:spcPct val="0"/>
              </a:spcBef>
              <a:buFontTx/>
              <a:buNone/>
            </a:pPr>
            <a:r>
              <a:rPr lang="es-ES" altLang="x-none" sz="2500" b="1">
                <a:solidFill>
                  <a:schemeClr val="tx1"/>
                </a:solidFill>
              </a:rPr>
              <a:t>Característica de los taxones (supuestamente heredada)</a:t>
            </a:r>
          </a:p>
          <a:p>
            <a:pPr eaLnBrk="1" hangingPunct="1">
              <a:spcBef>
                <a:spcPct val="0"/>
              </a:spcBef>
              <a:buFontTx/>
              <a:buNone/>
            </a:pPr>
            <a:endParaRPr lang="es-ES" altLang="x-none" sz="2500" b="1">
              <a:solidFill>
                <a:schemeClr val="tx1"/>
              </a:solidFill>
            </a:endParaRPr>
          </a:p>
          <a:p>
            <a:pPr eaLnBrk="1" hangingPunct="1">
              <a:spcBef>
                <a:spcPct val="0"/>
              </a:spcBef>
              <a:buFontTx/>
              <a:buNone/>
            </a:pPr>
            <a:r>
              <a:rPr lang="es-ES" altLang="x-none" sz="2500" b="1">
                <a:solidFill>
                  <a:srgbClr val="0070C0"/>
                </a:solidFill>
              </a:rPr>
              <a:t>Estado de carácter</a:t>
            </a:r>
          </a:p>
          <a:p>
            <a:pPr eaLnBrk="1" hangingPunct="1">
              <a:spcBef>
                <a:spcPct val="0"/>
              </a:spcBef>
              <a:buFontTx/>
              <a:buNone/>
            </a:pPr>
            <a:r>
              <a:rPr lang="en-US" altLang="x-none" sz="2500" b="1">
                <a:solidFill>
                  <a:schemeClr val="tx1"/>
                </a:solidFill>
              </a:rPr>
              <a:t>El valor específico que toma un carácter en un taxón concreto</a:t>
            </a:r>
            <a:endParaRPr lang="es-ES" altLang="x-none" sz="2500" b="1">
              <a:solidFill>
                <a:schemeClr val="tx1"/>
              </a:solidFill>
            </a:endParaRP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900" y="3933825"/>
            <a:ext cx="48768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07" name="3 Rectángulo"/>
          <p:cNvSpPr>
            <a:spLocks noChangeArrowheads="1"/>
          </p:cNvSpPr>
          <p:nvPr/>
        </p:nvSpPr>
        <p:spPr bwMode="auto">
          <a:xfrm>
            <a:off x="0" y="115888"/>
            <a:ext cx="91440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500" b="1">
                <a:solidFill>
                  <a:schemeClr val="tx2"/>
                </a:solidFill>
              </a:rPr>
              <a:t>Caracteres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38" y="1276350"/>
            <a:ext cx="7629525" cy="330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130" name="1 Rectángulo"/>
          <p:cNvSpPr>
            <a:spLocks noChangeArrowheads="1"/>
          </p:cNvSpPr>
          <p:nvPr/>
        </p:nvSpPr>
        <p:spPr bwMode="auto">
          <a:xfrm>
            <a:off x="395288" y="5013325"/>
            <a:ext cx="799147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pPr>
            <a:r>
              <a:rPr lang="es-ES" altLang="x-none" sz="2400" b="1">
                <a:solidFill>
                  <a:schemeClr val="tx1"/>
                </a:solidFill>
              </a:rPr>
              <a:t>El mismo órgano con diversas formas y funciones</a:t>
            </a:r>
          </a:p>
          <a:p>
            <a:pPr eaLnBrk="1" hangingPunct="1">
              <a:spcBef>
                <a:spcPct val="0"/>
              </a:spcBef>
            </a:pPr>
            <a:endParaRPr lang="es-ES" altLang="x-none" sz="2400" b="1">
              <a:solidFill>
                <a:schemeClr val="tx1"/>
              </a:solidFill>
            </a:endParaRPr>
          </a:p>
          <a:p>
            <a:pPr eaLnBrk="1" hangingPunct="1">
              <a:spcBef>
                <a:spcPct val="0"/>
              </a:spcBef>
            </a:pPr>
            <a:r>
              <a:rPr lang="es-ES" altLang="x-none" sz="2400" b="1">
                <a:solidFill>
                  <a:schemeClr val="tx1"/>
                </a:solidFill>
              </a:rPr>
              <a:t>Semejanza de una estructura debido a la herencia común</a:t>
            </a:r>
          </a:p>
        </p:txBody>
      </p:sp>
      <p:sp>
        <p:nvSpPr>
          <p:cNvPr id="48131" name="3 Rectángulo"/>
          <p:cNvSpPr>
            <a:spLocks noChangeArrowheads="1"/>
          </p:cNvSpPr>
          <p:nvPr/>
        </p:nvSpPr>
        <p:spPr bwMode="auto">
          <a:xfrm>
            <a:off x="0" y="115888"/>
            <a:ext cx="91440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500" b="1">
                <a:solidFill>
                  <a:schemeClr val="tx2"/>
                </a:solidFill>
              </a:rPr>
              <a:t>Homología</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5" descr="2065947664ortholog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025" y="1812925"/>
            <a:ext cx="569595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3 Rectángulo"/>
          <p:cNvSpPr>
            <a:spLocks noChangeArrowheads="1"/>
          </p:cNvSpPr>
          <p:nvPr/>
        </p:nvSpPr>
        <p:spPr bwMode="auto">
          <a:xfrm>
            <a:off x="0" y="115888"/>
            <a:ext cx="91440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500" b="1">
                <a:solidFill>
                  <a:schemeClr val="tx2"/>
                </a:solidFill>
              </a:rPr>
              <a:t>Homología en genes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txBox="1">
            <a:spLocks noChangeArrowheads="1"/>
          </p:cNvSpPr>
          <p:nvPr/>
        </p:nvSpPr>
        <p:spPr bwMode="auto">
          <a:xfrm>
            <a:off x="107950" y="444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800" b="1">
                <a:solidFill>
                  <a:srgbClr val="122031"/>
                </a:solidFill>
              </a:rPr>
              <a:t>Programa teórico</a:t>
            </a:r>
          </a:p>
        </p:txBody>
      </p:sp>
      <p:sp>
        <p:nvSpPr>
          <p:cNvPr id="8194" name="Rectangle 3"/>
          <p:cNvSpPr>
            <a:spLocks noGrp="1" noChangeArrowheads="1"/>
          </p:cNvSpPr>
          <p:nvPr>
            <p:ph idx="1"/>
          </p:nvPr>
        </p:nvSpPr>
        <p:spPr>
          <a:xfrm>
            <a:off x="971550" y="764381"/>
            <a:ext cx="7488238" cy="3455987"/>
          </a:xfrm>
        </p:spPr>
        <p:txBody>
          <a:bodyPr/>
          <a:lstStyle/>
          <a:p>
            <a:pPr eaLnBrk="1" hangingPunct="1">
              <a:lnSpc>
                <a:spcPct val="90000"/>
              </a:lnSpc>
            </a:pPr>
            <a:r>
              <a:rPr lang="es-ES" altLang="x-none" sz="1800" dirty="0">
                <a:solidFill>
                  <a:schemeClr val="tx1"/>
                </a:solidFill>
                <a:latin typeface="Arial" charset="0"/>
                <a:cs typeface="Arial" charset="0"/>
              </a:rPr>
              <a:t>Introducción a la filogenética</a:t>
            </a:r>
          </a:p>
          <a:p>
            <a:pPr eaLnBrk="1" hangingPunct="1">
              <a:lnSpc>
                <a:spcPct val="90000"/>
              </a:lnSpc>
            </a:pPr>
            <a:r>
              <a:rPr lang="es-ES" altLang="x-none" sz="1800" dirty="0">
                <a:solidFill>
                  <a:schemeClr val="tx1"/>
                </a:solidFill>
                <a:latin typeface="Arial" charset="0"/>
                <a:cs typeface="Arial" charset="0"/>
              </a:rPr>
              <a:t>Alineamiento de secuencias</a:t>
            </a:r>
          </a:p>
          <a:p>
            <a:pPr eaLnBrk="1" hangingPunct="1">
              <a:lnSpc>
                <a:spcPct val="90000"/>
              </a:lnSpc>
            </a:pPr>
            <a:r>
              <a:rPr lang="es-ES" altLang="x-none" sz="1800" dirty="0">
                <a:solidFill>
                  <a:schemeClr val="tx1"/>
                </a:solidFill>
                <a:latin typeface="Arial" charset="0"/>
                <a:cs typeface="Arial" charset="0"/>
              </a:rPr>
              <a:t>Modelos de evolución molecular</a:t>
            </a:r>
          </a:p>
          <a:p>
            <a:pPr eaLnBrk="1" hangingPunct="1">
              <a:lnSpc>
                <a:spcPct val="90000"/>
              </a:lnSpc>
            </a:pPr>
            <a:r>
              <a:rPr lang="es-ES" altLang="x-none" sz="1800" dirty="0">
                <a:solidFill>
                  <a:schemeClr val="tx1"/>
                </a:solidFill>
                <a:latin typeface="Arial" charset="0"/>
                <a:cs typeface="Arial" charset="0"/>
              </a:rPr>
              <a:t>Métodos filogenéticos</a:t>
            </a:r>
          </a:p>
          <a:p>
            <a:pPr eaLnBrk="1" hangingPunct="1">
              <a:lnSpc>
                <a:spcPct val="90000"/>
              </a:lnSpc>
            </a:pPr>
            <a:r>
              <a:rPr lang="es-ES" altLang="x-none" sz="1800" dirty="0">
                <a:solidFill>
                  <a:schemeClr val="tx1"/>
                </a:solidFill>
                <a:latin typeface="Arial" charset="0"/>
                <a:cs typeface="Arial" charset="0"/>
              </a:rPr>
              <a:t>Máxima parsimonia</a:t>
            </a:r>
          </a:p>
          <a:p>
            <a:pPr eaLnBrk="1" hangingPunct="1">
              <a:lnSpc>
                <a:spcPct val="90000"/>
              </a:lnSpc>
            </a:pPr>
            <a:r>
              <a:rPr lang="es-ES" altLang="x-none" sz="1800" dirty="0">
                <a:solidFill>
                  <a:schemeClr val="tx1"/>
                </a:solidFill>
                <a:latin typeface="Arial" charset="0"/>
                <a:cs typeface="Arial" charset="0"/>
              </a:rPr>
              <a:t>Métodos de distancias</a:t>
            </a:r>
          </a:p>
          <a:p>
            <a:pPr eaLnBrk="1" hangingPunct="1">
              <a:lnSpc>
                <a:spcPct val="90000"/>
              </a:lnSpc>
            </a:pPr>
            <a:r>
              <a:rPr lang="es-ES" altLang="x-none" sz="1800" dirty="0">
                <a:solidFill>
                  <a:schemeClr val="tx1"/>
                </a:solidFill>
                <a:latin typeface="Arial" charset="0"/>
                <a:cs typeface="Arial" charset="0"/>
              </a:rPr>
              <a:t>Máxima verosimilitud</a:t>
            </a:r>
          </a:p>
          <a:p>
            <a:pPr eaLnBrk="1" hangingPunct="1">
              <a:lnSpc>
                <a:spcPct val="90000"/>
              </a:lnSpc>
            </a:pPr>
            <a:r>
              <a:rPr lang="es-ES" altLang="x-none" sz="1800" dirty="0">
                <a:solidFill>
                  <a:schemeClr val="tx1"/>
                </a:solidFill>
                <a:latin typeface="Arial" charset="0"/>
                <a:cs typeface="Arial" charset="0"/>
              </a:rPr>
              <a:t>Inferencia Bayesiana</a:t>
            </a:r>
          </a:p>
          <a:p>
            <a:pPr eaLnBrk="1" hangingPunct="1">
              <a:lnSpc>
                <a:spcPct val="90000"/>
              </a:lnSpc>
            </a:pPr>
            <a:r>
              <a:rPr lang="es-ES" altLang="x-none" sz="1800" dirty="0">
                <a:solidFill>
                  <a:schemeClr val="tx1"/>
                </a:solidFill>
                <a:latin typeface="Arial" charset="0"/>
                <a:cs typeface="Arial" charset="0"/>
              </a:rPr>
              <a:t>Reloj molecular relajado</a:t>
            </a:r>
          </a:p>
        </p:txBody>
      </p:sp>
      <p:sp>
        <p:nvSpPr>
          <p:cNvPr id="8195" name="Rectangle 2"/>
          <p:cNvSpPr txBox="1">
            <a:spLocks noChangeArrowheads="1"/>
          </p:cNvSpPr>
          <p:nvPr/>
        </p:nvSpPr>
        <p:spPr bwMode="auto">
          <a:xfrm>
            <a:off x="107950" y="3789363"/>
            <a:ext cx="89281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800" b="1">
                <a:solidFill>
                  <a:srgbClr val="122031"/>
                </a:solidFill>
              </a:rPr>
              <a:t>Programa práctico</a:t>
            </a:r>
          </a:p>
        </p:txBody>
      </p:sp>
      <p:sp>
        <p:nvSpPr>
          <p:cNvPr id="8196" name="Rectangle 3"/>
          <p:cNvSpPr txBox="1">
            <a:spLocks noChangeArrowheads="1"/>
          </p:cNvSpPr>
          <p:nvPr/>
        </p:nvSpPr>
        <p:spPr bwMode="auto">
          <a:xfrm>
            <a:off x="971550" y="4365625"/>
            <a:ext cx="7488238"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lnSpc>
                <a:spcPct val="90000"/>
              </a:lnSpc>
            </a:pPr>
            <a:r>
              <a:rPr lang="es-ES" altLang="x-none" sz="1800">
                <a:solidFill>
                  <a:schemeClr val="tx1"/>
                </a:solidFill>
              </a:rPr>
              <a:t>Alineamiento múltiple y filtrado</a:t>
            </a:r>
          </a:p>
          <a:p>
            <a:pPr eaLnBrk="1" hangingPunct="1">
              <a:lnSpc>
                <a:spcPct val="90000"/>
              </a:lnSpc>
            </a:pPr>
            <a:r>
              <a:rPr lang="es-ES" altLang="x-none" sz="1800">
                <a:solidFill>
                  <a:schemeClr val="tx1"/>
                </a:solidFill>
              </a:rPr>
              <a:t>Selección de modelos de evolución</a:t>
            </a:r>
          </a:p>
          <a:p>
            <a:pPr eaLnBrk="1" hangingPunct="1">
              <a:lnSpc>
                <a:spcPct val="90000"/>
              </a:lnSpc>
            </a:pPr>
            <a:r>
              <a:rPr lang="es-ES" altLang="x-none" sz="1800">
                <a:solidFill>
                  <a:schemeClr val="tx1"/>
                </a:solidFill>
              </a:rPr>
              <a:t>Métodos de distancias y máxima parsimonia</a:t>
            </a:r>
          </a:p>
          <a:p>
            <a:pPr eaLnBrk="1" hangingPunct="1">
              <a:lnSpc>
                <a:spcPct val="90000"/>
              </a:lnSpc>
            </a:pPr>
            <a:r>
              <a:rPr lang="es-ES" altLang="x-none" sz="1800">
                <a:solidFill>
                  <a:schemeClr val="tx1"/>
                </a:solidFill>
              </a:rPr>
              <a:t>Máxima verosimilitud</a:t>
            </a:r>
          </a:p>
          <a:p>
            <a:pPr eaLnBrk="1" hangingPunct="1">
              <a:lnSpc>
                <a:spcPct val="90000"/>
              </a:lnSpc>
            </a:pPr>
            <a:r>
              <a:rPr lang="es-ES" altLang="x-none" sz="1800">
                <a:solidFill>
                  <a:schemeClr val="tx1"/>
                </a:solidFill>
              </a:rPr>
              <a:t>Inferencia Bayesiana</a:t>
            </a:r>
          </a:p>
          <a:p>
            <a:pPr eaLnBrk="1" hangingPunct="1">
              <a:lnSpc>
                <a:spcPct val="90000"/>
              </a:lnSpc>
            </a:pPr>
            <a:r>
              <a:rPr lang="es-ES" altLang="x-none" sz="1800">
                <a:solidFill>
                  <a:schemeClr val="tx1"/>
                </a:solidFill>
              </a:rPr>
              <a:t>Reloj molecular relajado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3" descr="b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1628775"/>
            <a:ext cx="1685925"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2" name="Picture 4" descr="bird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1473200"/>
            <a:ext cx="2144713"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5" descr="800px-Eye_ir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2650" y="3587750"/>
            <a:ext cx="243840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6" descr="fig3-09cB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2775" y="3587750"/>
            <a:ext cx="1825625" cy="164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7" descr="dn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3581400"/>
            <a:ext cx="12922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6" name="Rectangle 8"/>
          <p:cNvSpPr txBox="1">
            <a:spLocks noChangeArrowheads="1"/>
          </p:cNvSpPr>
          <p:nvPr/>
        </p:nvSpPr>
        <p:spPr bwMode="auto">
          <a:xfrm>
            <a:off x="684213" y="5756275"/>
            <a:ext cx="8135937"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rgbClr val="CC3300"/>
                </a:solidFill>
                <a:latin typeface="Arial" charset="0"/>
                <a:ea typeface="ＭＳ Ｐゴシック" charset="-128"/>
                <a:cs typeface="Arial" charset="0"/>
              </a:defRPr>
            </a:lvl1pPr>
            <a:lvl2pPr>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lvl="1" eaLnBrk="1" hangingPunct="1">
              <a:buFontTx/>
              <a:buNone/>
            </a:pPr>
            <a:r>
              <a:rPr lang="en-GB" altLang="x-none" sz="2400"/>
              <a:t>Cephalopod and human eyes, are they homologous? </a:t>
            </a:r>
          </a:p>
        </p:txBody>
      </p:sp>
      <p:sp>
        <p:nvSpPr>
          <p:cNvPr id="51207" name="3 Rectángulo"/>
          <p:cNvSpPr>
            <a:spLocks noChangeArrowheads="1"/>
          </p:cNvSpPr>
          <p:nvPr/>
        </p:nvSpPr>
        <p:spPr bwMode="auto">
          <a:xfrm>
            <a:off x="0" y="115888"/>
            <a:ext cx="91440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500" b="1">
                <a:solidFill>
                  <a:schemeClr val="tx2"/>
                </a:solidFill>
              </a:rPr>
              <a:t>Homología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3" descr="b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1628775"/>
            <a:ext cx="1685925"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0" name="Picture 4" descr="bird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1473200"/>
            <a:ext cx="2144713"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Picture 5" descr="800px-Eye_ir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2650" y="3587750"/>
            <a:ext cx="243840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6" descr="fig3-09cB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2775" y="3587750"/>
            <a:ext cx="1825625" cy="164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7" descr="dn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3581400"/>
            <a:ext cx="12922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Text Box 8"/>
          <p:cNvSpPr txBox="1">
            <a:spLocks noChangeArrowheads="1"/>
          </p:cNvSpPr>
          <p:nvPr/>
        </p:nvSpPr>
        <p:spPr bwMode="auto">
          <a:xfrm>
            <a:off x="1066800" y="5410200"/>
            <a:ext cx="701833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just" eaLnBrk="1" hangingPunct="1">
              <a:spcBef>
                <a:spcPct val="30000"/>
              </a:spcBef>
              <a:buFontTx/>
              <a:buNone/>
            </a:pPr>
            <a:r>
              <a:rPr lang="en-US" altLang="x-none" sz="1400" b="1">
                <a:solidFill>
                  <a:srgbClr val="333333"/>
                </a:solidFill>
                <a:latin typeface="Verdana" charset="0"/>
              </a:rPr>
              <a:t>Pax 6</a:t>
            </a:r>
            <a:r>
              <a:rPr lang="en-US" altLang="x-none" sz="1400">
                <a:solidFill>
                  <a:srgbClr val="333333"/>
                </a:solidFill>
                <a:latin typeface="Verdana" charset="0"/>
              </a:rPr>
              <a:t>: a universal master control gene for eye morphogenesis</a:t>
            </a:r>
          </a:p>
          <a:p>
            <a:pPr algn="just" eaLnBrk="1" hangingPunct="1">
              <a:spcBef>
                <a:spcPct val="30000"/>
              </a:spcBef>
              <a:buFontTx/>
              <a:buNone/>
            </a:pPr>
            <a:r>
              <a:rPr lang="en-US" altLang="x-none" sz="1400">
                <a:solidFill>
                  <a:srgbClr val="333333"/>
                </a:solidFill>
                <a:latin typeface="Verdana" charset="0"/>
              </a:rPr>
              <a:t>All metazoan eyes use rhodopsin as a photoreceptor molecule and the same master control gene for eye development: Monophyletic origin of the various eye types</a:t>
            </a:r>
          </a:p>
        </p:txBody>
      </p:sp>
      <p:sp>
        <p:nvSpPr>
          <p:cNvPr id="53255" name="3 Rectángulo"/>
          <p:cNvSpPr>
            <a:spLocks noChangeArrowheads="1"/>
          </p:cNvSpPr>
          <p:nvPr/>
        </p:nvSpPr>
        <p:spPr bwMode="auto">
          <a:xfrm>
            <a:off x="0" y="115888"/>
            <a:ext cx="91440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500" b="1">
                <a:solidFill>
                  <a:schemeClr val="tx2"/>
                </a:solidFill>
              </a:rPr>
              <a:t>Homología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Marcador de contenido 4" descr="Cladistics-Apomorphy.png"/>
          <p:cNvPicPr>
            <a:picLocks noGrp="1" noChangeAspect="1"/>
          </p:cNvPicPr>
          <p:nvPr>
            <p:ph idx="1"/>
          </p:nvPr>
        </p:nvPicPr>
        <p:blipFill>
          <a:blip r:embed="rId2">
            <a:extLst>
              <a:ext uri="{28A0092B-C50C-407E-A947-70E740481C1C}">
                <a14:useLocalDpi xmlns:a14="http://schemas.microsoft.com/office/drawing/2010/main" val="0"/>
              </a:ext>
            </a:extLst>
          </a:blip>
          <a:srcRect l="1151" r="1799"/>
          <a:stretch>
            <a:fillRect/>
          </a:stretch>
        </p:blipFill>
        <p:spPr>
          <a:xfrm>
            <a:off x="346075" y="1600200"/>
            <a:ext cx="8402638" cy="4525963"/>
          </a:xfrm>
        </p:spPr>
      </p:pic>
      <p:sp>
        <p:nvSpPr>
          <p:cNvPr id="55298" name="3 Rectángulo"/>
          <p:cNvSpPr>
            <a:spLocks noChangeArrowheads="1"/>
          </p:cNvSpPr>
          <p:nvPr/>
        </p:nvSpPr>
        <p:spPr bwMode="auto">
          <a:xfrm>
            <a:off x="0" y="115888"/>
            <a:ext cx="91440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500" b="1">
                <a:solidFill>
                  <a:schemeClr val="tx2"/>
                </a:solidFill>
              </a:rPr>
              <a:t>Tipos de homología</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39" descr="chimp.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1412875"/>
            <a:ext cx="8064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2" name="Picture 40" descr="bush.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412875"/>
            <a:ext cx="71913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Rectangle 2"/>
          <p:cNvSpPr>
            <a:spLocks noGrp="1" noChangeArrowheads="1"/>
          </p:cNvSpPr>
          <p:nvPr>
            <p:ph type="title"/>
          </p:nvPr>
        </p:nvSpPr>
        <p:spPr bwMode="auto">
          <a:xfrm>
            <a:off x="971550" y="115888"/>
            <a:ext cx="72009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S" altLang="x-none" sz="2800" b="1">
                <a:solidFill>
                  <a:srgbClr val="1F497D"/>
                </a:solidFill>
                <a:latin typeface="Arial" charset="0"/>
                <a:cs typeface="Arial" charset="0"/>
              </a:rPr>
              <a:t>Homología: exclusiva, derivada</a:t>
            </a:r>
          </a:p>
        </p:txBody>
      </p:sp>
      <p:pic>
        <p:nvPicPr>
          <p:cNvPr id="56324" name="Picture 3" descr="GrayTreeFrogOnBran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1313" y="1425575"/>
            <a:ext cx="112077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4" descr="baby-crocodi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175" y="1423988"/>
            <a:ext cx="1223963"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7" descr="Lizard 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5963" y="1425575"/>
            <a:ext cx="8985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8" descr="Eye and the Bird-73529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3163" y="1423988"/>
            <a:ext cx="877887"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Line 9"/>
          <p:cNvSpPr>
            <a:spLocks noChangeShapeType="1"/>
          </p:cNvSpPr>
          <p:nvPr/>
        </p:nvSpPr>
        <p:spPr bwMode="auto">
          <a:xfrm rot="16200000" flipH="1">
            <a:off x="1437481" y="2758282"/>
            <a:ext cx="458787"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6329" name="Line 10"/>
          <p:cNvSpPr>
            <a:spLocks noChangeShapeType="1"/>
          </p:cNvSpPr>
          <p:nvPr/>
        </p:nvSpPr>
        <p:spPr bwMode="auto">
          <a:xfrm rot="16200000" flipH="1">
            <a:off x="2332038" y="2759075"/>
            <a:ext cx="457200"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6330" name="Line 11"/>
          <p:cNvSpPr>
            <a:spLocks noChangeShapeType="1"/>
          </p:cNvSpPr>
          <p:nvPr/>
        </p:nvSpPr>
        <p:spPr bwMode="auto">
          <a:xfrm rot="16200000" flipH="1">
            <a:off x="1884363" y="3216275"/>
            <a:ext cx="458788" cy="1587"/>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6331" name="Line 12"/>
          <p:cNvSpPr>
            <a:spLocks noChangeShapeType="1"/>
          </p:cNvSpPr>
          <p:nvPr/>
        </p:nvSpPr>
        <p:spPr bwMode="auto">
          <a:xfrm rot="-5400000">
            <a:off x="2112169" y="2539207"/>
            <a:ext cx="1587" cy="89535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6332" name="Line 13"/>
          <p:cNvSpPr>
            <a:spLocks noChangeShapeType="1"/>
          </p:cNvSpPr>
          <p:nvPr/>
        </p:nvSpPr>
        <p:spPr bwMode="auto">
          <a:xfrm rot="16200000" flipH="1">
            <a:off x="2996406" y="2986882"/>
            <a:ext cx="917575"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6333" name="Line 14"/>
          <p:cNvSpPr>
            <a:spLocks noChangeShapeType="1"/>
          </p:cNvSpPr>
          <p:nvPr/>
        </p:nvSpPr>
        <p:spPr bwMode="auto">
          <a:xfrm rot="16200000" flipH="1">
            <a:off x="2097088" y="4133850"/>
            <a:ext cx="1377950" cy="317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6334" name="Line 15"/>
          <p:cNvSpPr>
            <a:spLocks noChangeShapeType="1"/>
          </p:cNvSpPr>
          <p:nvPr/>
        </p:nvSpPr>
        <p:spPr bwMode="auto">
          <a:xfrm rot="-5400000">
            <a:off x="2782888" y="2774950"/>
            <a:ext cx="0" cy="134302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6335" name="Line 16"/>
          <p:cNvSpPr>
            <a:spLocks noChangeShapeType="1"/>
          </p:cNvSpPr>
          <p:nvPr/>
        </p:nvSpPr>
        <p:spPr bwMode="auto">
          <a:xfrm rot="16200000" flipH="1">
            <a:off x="4121150" y="2757488"/>
            <a:ext cx="458787"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6336" name="Line 17"/>
          <p:cNvSpPr>
            <a:spLocks noChangeShapeType="1"/>
          </p:cNvSpPr>
          <p:nvPr/>
        </p:nvSpPr>
        <p:spPr bwMode="auto">
          <a:xfrm rot="16200000" flipH="1">
            <a:off x="5015706" y="2758282"/>
            <a:ext cx="458787"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6337" name="Line 18"/>
          <p:cNvSpPr>
            <a:spLocks noChangeShapeType="1"/>
          </p:cNvSpPr>
          <p:nvPr/>
        </p:nvSpPr>
        <p:spPr bwMode="auto">
          <a:xfrm rot="16200000" flipH="1">
            <a:off x="4110831" y="3674269"/>
            <a:ext cx="1374775"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6338" name="Line 19"/>
          <p:cNvSpPr>
            <a:spLocks noChangeShapeType="1"/>
          </p:cNvSpPr>
          <p:nvPr/>
        </p:nvSpPr>
        <p:spPr bwMode="auto">
          <a:xfrm rot="-5400000">
            <a:off x="4796631" y="2537619"/>
            <a:ext cx="1588" cy="89535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6339" name="Line 20"/>
          <p:cNvSpPr>
            <a:spLocks noChangeShapeType="1"/>
          </p:cNvSpPr>
          <p:nvPr/>
        </p:nvSpPr>
        <p:spPr bwMode="auto">
          <a:xfrm rot="16200000" flipH="1">
            <a:off x="3969544" y="5053807"/>
            <a:ext cx="458787"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6340" name="Line 21"/>
          <p:cNvSpPr>
            <a:spLocks noChangeShapeType="1"/>
          </p:cNvSpPr>
          <p:nvPr/>
        </p:nvSpPr>
        <p:spPr bwMode="auto">
          <a:xfrm rot="-5400000">
            <a:off x="4141788" y="3473450"/>
            <a:ext cx="0" cy="270192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6341" name="Line 22"/>
          <p:cNvSpPr>
            <a:spLocks noChangeShapeType="1"/>
          </p:cNvSpPr>
          <p:nvPr/>
        </p:nvSpPr>
        <p:spPr bwMode="auto">
          <a:xfrm rot="16200000" flipH="1">
            <a:off x="5262563" y="3446463"/>
            <a:ext cx="1836737" cy="1587"/>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6342" name="Line 23"/>
          <p:cNvSpPr>
            <a:spLocks noChangeShapeType="1"/>
          </p:cNvSpPr>
          <p:nvPr/>
        </p:nvSpPr>
        <p:spPr bwMode="auto">
          <a:xfrm rot="16200000" flipH="1">
            <a:off x="5264944" y="4593431"/>
            <a:ext cx="457200"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6343" name="Line 24"/>
          <p:cNvSpPr>
            <a:spLocks noChangeShapeType="1"/>
          </p:cNvSpPr>
          <p:nvPr/>
        </p:nvSpPr>
        <p:spPr bwMode="auto">
          <a:xfrm rot="-5400000">
            <a:off x="5475288" y="3684587"/>
            <a:ext cx="0" cy="136207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6344" name="Line 25"/>
          <p:cNvSpPr>
            <a:spLocks noChangeShapeType="1"/>
          </p:cNvSpPr>
          <p:nvPr/>
        </p:nvSpPr>
        <p:spPr bwMode="auto">
          <a:xfrm rot="16200000" flipH="1">
            <a:off x="5660231" y="3904457"/>
            <a:ext cx="2751137"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6345" name="Line 26"/>
          <p:cNvSpPr>
            <a:spLocks noChangeShapeType="1"/>
          </p:cNvSpPr>
          <p:nvPr/>
        </p:nvSpPr>
        <p:spPr bwMode="auto">
          <a:xfrm rot="-5400000">
            <a:off x="5625307" y="3874294"/>
            <a:ext cx="1587" cy="281622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6346" name="Oval 27"/>
          <p:cNvSpPr>
            <a:spLocks noChangeArrowheads="1"/>
          </p:cNvSpPr>
          <p:nvPr/>
        </p:nvSpPr>
        <p:spPr bwMode="auto">
          <a:xfrm>
            <a:off x="1541463" y="2427288"/>
            <a:ext cx="254000" cy="255587"/>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56347" name="Oval 28"/>
          <p:cNvSpPr>
            <a:spLocks noChangeArrowheads="1"/>
          </p:cNvSpPr>
          <p:nvPr/>
        </p:nvSpPr>
        <p:spPr bwMode="auto">
          <a:xfrm>
            <a:off x="2435225" y="2428875"/>
            <a:ext cx="255588" cy="255588"/>
          </a:xfrm>
          <a:prstGeom prst="ellipse">
            <a:avLst/>
          </a:prstGeom>
          <a:solidFill>
            <a:srgbClr val="F6F6F6"/>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56348" name="Oval 29"/>
          <p:cNvSpPr>
            <a:spLocks noChangeArrowheads="1"/>
          </p:cNvSpPr>
          <p:nvPr/>
        </p:nvSpPr>
        <p:spPr bwMode="auto">
          <a:xfrm>
            <a:off x="3324225" y="2428875"/>
            <a:ext cx="255588" cy="255588"/>
          </a:xfrm>
          <a:prstGeom prst="ellipse">
            <a:avLst/>
          </a:prstGeom>
          <a:solidFill>
            <a:srgbClr val="F6F6F6"/>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56349" name="Rectangle 30"/>
          <p:cNvSpPr>
            <a:spLocks noChangeArrowheads="1"/>
          </p:cNvSpPr>
          <p:nvPr/>
        </p:nvSpPr>
        <p:spPr bwMode="auto">
          <a:xfrm>
            <a:off x="1543050" y="2800350"/>
            <a:ext cx="254000" cy="50800"/>
          </a:xfrm>
          <a:prstGeom prst="rect">
            <a:avLst/>
          </a:prstGeom>
          <a:solidFill>
            <a:schemeClr val="accent2"/>
          </a:solidFill>
          <a:ln w="9525">
            <a:solidFill>
              <a:srgbClr val="5F5F5F"/>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56350" name="Oval 31"/>
          <p:cNvSpPr>
            <a:spLocks noChangeArrowheads="1"/>
          </p:cNvSpPr>
          <p:nvPr/>
        </p:nvSpPr>
        <p:spPr bwMode="auto">
          <a:xfrm>
            <a:off x="5119688" y="2428875"/>
            <a:ext cx="255587" cy="255588"/>
          </a:xfrm>
          <a:prstGeom prst="ellipse">
            <a:avLst/>
          </a:prstGeom>
          <a:solidFill>
            <a:srgbClr val="F6F6F6"/>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56351" name="Oval 32"/>
          <p:cNvSpPr>
            <a:spLocks noChangeArrowheads="1"/>
          </p:cNvSpPr>
          <p:nvPr/>
        </p:nvSpPr>
        <p:spPr bwMode="auto">
          <a:xfrm>
            <a:off x="4217988" y="2428875"/>
            <a:ext cx="255587" cy="255588"/>
          </a:xfrm>
          <a:prstGeom prst="ellipse">
            <a:avLst/>
          </a:prstGeom>
          <a:solidFill>
            <a:srgbClr val="F6F6F6"/>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56352" name="Oval 33"/>
          <p:cNvSpPr>
            <a:spLocks noChangeArrowheads="1"/>
          </p:cNvSpPr>
          <p:nvPr/>
        </p:nvSpPr>
        <p:spPr bwMode="auto">
          <a:xfrm>
            <a:off x="6913563" y="2428875"/>
            <a:ext cx="255587" cy="255588"/>
          </a:xfrm>
          <a:prstGeom prst="ellipse">
            <a:avLst/>
          </a:prstGeom>
          <a:solidFill>
            <a:srgbClr val="FFFFFF"/>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pic>
        <p:nvPicPr>
          <p:cNvPr id="56353" name="Picture 34" descr="ba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5588" y="1423988"/>
            <a:ext cx="919162"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54" name="Oval 35"/>
          <p:cNvSpPr>
            <a:spLocks noChangeArrowheads="1"/>
          </p:cNvSpPr>
          <p:nvPr/>
        </p:nvSpPr>
        <p:spPr bwMode="auto">
          <a:xfrm>
            <a:off x="6053138" y="2428875"/>
            <a:ext cx="255587" cy="255588"/>
          </a:xfrm>
          <a:prstGeom prst="ellipse">
            <a:avLst/>
          </a:prstGeom>
          <a:solidFill>
            <a:srgbClr val="F6F6F6"/>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56355" name="Line 36"/>
          <p:cNvSpPr>
            <a:spLocks noChangeShapeType="1"/>
          </p:cNvSpPr>
          <p:nvPr/>
        </p:nvSpPr>
        <p:spPr bwMode="auto">
          <a:xfrm rot="16200000" flipH="1">
            <a:off x="5480844" y="5537994"/>
            <a:ext cx="457200"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6356" name="Text Box 37"/>
          <p:cNvSpPr txBox="1">
            <a:spLocks noChangeArrowheads="1"/>
          </p:cNvSpPr>
          <p:nvPr/>
        </p:nvSpPr>
        <p:spPr bwMode="auto">
          <a:xfrm>
            <a:off x="55563" y="2609850"/>
            <a:ext cx="1512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s-ES" altLang="x-none" sz="2000">
                <a:solidFill>
                  <a:srgbClr val="333333"/>
                </a:solidFill>
                <a:latin typeface="Verdana" charset="0"/>
              </a:rPr>
              <a:t>Bipedismo</a:t>
            </a:r>
            <a:endParaRPr lang="es-ES" altLang="x-none" sz="2400">
              <a:solidFill>
                <a:schemeClr val="tx1"/>
              </a:solidFill>
              <a:latin typeface="Verdana" charset="0"/>
            </a:endParaRPr>
          </a:p>
        </p:txBody>
      </p:sp>
      <p:sp>
        <p:nvSpPr>
          <p:cNvPr id="56357" name="Rectangle 38"/>
          <p:cNvSpPr>
            <a:spLocks noChangeArrowheads="1"/>
          </p:cNvSpPr>
          <p:nvPr/>
        </p:nvSpPr>
        <p:spPr bwMode="auto">
          <a:xfrm>
            <a:off x="1322388" y="1412875"/>
            <a:ext cx="728662" cy="93662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pic>
        <p:nvPicPr>
          <p:cNvPr id="56358" name="Picture 39" descr="ma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 y="3276600"/>
            <a:ext cx="1644650" cy="2374900"/>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40" descr="chimp.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1412875"/>
            <a:ext cx="8064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0" name="Picture 41" descr="bush.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412875"/>
            <a:ext cx="71913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descr="GrayTreeFrogOnBran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1313" y="1425575"/>
            <a:ext cx="112077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descr="baby-crocodi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175" y="1423988"/>
            <a:ext cx="1223963"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7" descr="Lizard 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5963" y="1425575"/>
            <a:ext cx="8985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8" descr="Eye and the Bird-73529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3163" y="1423988"/>
            <a:ext cx="877887"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Line 9"/>
          <p:cNvSpPr>
            <a:spLocks noChangeShapeType="1"/>
          </p:cNvSpPr>
          <p:nvPr/>
        </p:nvSpPr>
        <p:spPr bwMode="auto">
          <a:xfrm rot="16200000" flipH="1">
            <a:off x="1437481" y="2758282"/>
            <a:ext cx="458787"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8376" name="Line 10"/>
          <p:cNvSpPr>
            <a:spLocks noChangeShapeType="1"/>
          </p:cNvSpPr>
          <p:nvPr/>
        </p:nvSpPr>
        <p:spPr bwMode="auto">
          <a:xfrm rot="16200000" flipH="1">
            <a:off x="2332038" y="2759075"/>
            <a:ext cx="457200"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8377" name="Line 11"/>
          <p:cNvSpPr>
            <a:spLocks noChangeShapeType="1"/>
          </p:cNvSpPr>
          <p:nvPr/>
        </p:nvSpPr>
        <p:spPr bwMode="auto">
          <a:xfrm rot="16200000" flipH="1">
            <a:off x="1884363" y="3216275"/>
            <a:ext cx="458788" cy="1587"/>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8378" name="Line 12"/>
          <p:cNvSpPr>
            <a:spLocks noChangeShapeType="1"/>
          </p:cNvSpPr>
          <p:nvPr/>
        </p:nvSpPr>
        <p:spPr bwMode="auto">
          <a:xfrm rot="-5400000">
            <a:off x="2112169" y="2539207"/>
            <a:ext cx="1587" cy="89535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8379" name="Line 13"/>
          <p:cNvSpPr>
            <a:spLocks noChangeShapeType="1"/>
          </p:cNvSpPr>
          <p:nvPr/>
        </p:nvSpPr>
        <p:spPr bwMode="auto">
          <a:xfrm rot="16200000" flipH="1">
            <a:off x="2996406" y="2986882"/>
            <a:ext cx="917575"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8380" name="Line 14"/>
          <p:cNvSpPr>
            <a:spLocks noChangeShapeType="1"/>
          </p:cNvSpPr>
          <p:nvPr/>
        </p:nvSpPr>
        <p:spPr bwMode="auto">
          <a:xfrm rot="16200000" flipH="1">
            <a:off x="2097088" y="4133850"/>
            <a:ext cx="1377950" cy="317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8381" name="Line 15"/>
          <p:cNvSpPr>
            <a:spLocks noChangeShapeType="1"/>
          </p:cNvSpPr>
          <p:nvPr/>
        </p:nvSpPr>
        <p:spPr bwMode="auto">
          <a:xfrm rot="-5400000">
            <a:off x="2782888" y="2774950"/>
            <a:ext cx="0" cy="134302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8382" name="Line 16"/>
          <p:cNvSpPr>
            <a:spLocks noChangeShapeType="1"/>
          </p:cNvSpPr>
          <p:nvPr/>
        </p:nvSpPr>
        <p:spPr bwMode="auto">
          <a:xfrm rot="16200000" flipH="1">
            <a:off x="4121150" y="2757488"/>
            <a:ext cx="458787"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8383" name="Line 17"/>
          <p:cNvSpPr>
            <a:spLocks noChangeShapeType="1"/>
          </p:cNvSpPr>
          <p:nvPr/>
        </p:nvSpPr>
        <p:spPr bwMode="auto">
          <a:xfrm rot="16200000" flipH="1">
            <a:off x="5015706" y="2758282"/>
            <a:ext cx="458787"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8384" name="Line 18"/>
          <p:cNvSpPr>
            <a:spLocks noChangeShapeType="1"/>
          </p:cNvSpPr>
          <p:nvPr/>
        </p:nvSpPr>
        <p:spPr bwMode="auto">
          <a:xfrm rot="16200000" flipH="1">
            <a:off x="4110831" y="3674269"/>
            <a:ext cx="1374775"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8385" name="Line 19"/>
          <p:cNvSpPr>
            <a:spLocks noChangeShapeType="1"/>
          </p:cNvSpPr>
          <p:nvPr/>
        </p:nvSpPr>
        <p:spPr bwMode="auto">
          <a:xfrm rot="-5400000">
            <a:off x="4796631" y="2537619"/>
            <a:ext cx="1588" cy="89535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8386" name="Line 20"/>
          <p:cNvSpPr>
            <a:spLocks noChangeShapeType="1"/>
          </p:cNvSpPr>
          <p:nvPr/>
        </p:nvSpPr>
        <p:spPr bwMode="auto">
          <a:xfrm rot="16200000" flipH="1">
            <a:off x="3969544" y="5053807"/>
            <a:ext cx="458787"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8387" name="Line 21"/>
          <p:cNvSpPr>
            <a:spLocks noChangeShapeType="1"/>
          </p:cNvSpPr>
          <p:nvPr/>
        </p:nvSpPr>
        <p:spPr bwMode="auto">
          <a:xfrm rot="-5400000">
            <a:off x="4141788" y="3473450"/>
            <a:ext cx="0" cy="270192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8388" name="Line 22"/>
          <p:cNvSpPr>
            <a:spLocks noChangeShapeType="1"/>
          </p:cNvSpPr>
          <p:nvPr/>
        </p:nvSpPr>
        <p:spPr bwMode="auto">
          <a:xfrm rot="16200000" flipH="1">
            <a:off x="5262563" y="3446463"/>
            <a:ext cx="1836737" cy="1587"/>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8389" name="Line 23"/>
          <p:cNvSpPr>
            <a:spLocks noChangeShapeType="1"/>
          </p:cNvSpPr>
          <p:nvPr/>
        </p:nvSpPr>
        <p:spPr bwMode="auto">
          <a:xfrm rot="16200000" flipH="1">
            <a:off x="5264944" y="4593431"/>
            <a:ext cx="457200"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8390" name="Line 24"/>
          <p:cNvSpPr>
            <a:spLocks noChangeShapeType="1"/>
          </p:cNvSpPr>
          <p:nvPr/>
        </p:nvSpPr>
        <p:spPr bwMode="auto">
          <a:xfrm rot="-5400000">
            <a:off x="5475288" y="3684587"/>
            <a:ext cx="0" cy="136207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8391" name="Line 25"/>
          <p:cNvSpPr>
            <a:spLocks noChangeShapeType="1"/>
          </p:cNvSpPr>
          <p:nvPr/>
        </p:nvSpPr>
        <p:spPr bwMode="auto">
          <a:xfrm rot="16200000" flipH="1">
            <a:off x="5660231" y="3904457"/>
            <a:ext cx="2751137"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8392" name="Line 26"/>
          <p:cNvSpPr>
            <a:spLocks noChangeShapeType="1"/>
          </p:cNvSpPr>
          <p:nvPr/>
        </p:nvSpPr>
        <p:spPr bwMode="auto">
          <a:xfrm rot="-5400000">
            <a:off x="5625307" y="3874294"/>
            <a:ext cx="1587" cy="281622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8393" name="Oval 27"/>
          <p:cNvSpPr>
            <a:spLocks noChangeArrowheads="1"/>
          </p:cNvSpPr>
          <p:nvPr/>
        </p:nvSpPr>
        <p:spPr bwMode="auto">
          <a:xfrm>
            <a:off x="1541463" y="2427288"/>
            <a:ext cx="254000" cy="255587"/>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58394" name="Oval 28"/>
          <p:cNvSpPr>
            <a:spLocks noChangeArrowheads="1"/>
          </p:cNvSpPr>
          <p:nvPr/>
        </p:nvSpPr>
        <p:spPr bwMode="auto">
          <a:xfrm>
            <a:off x="2435225" y="2428875"/>
            <a:ext cx="255588" cy="255588"/>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58395" name="Oval 29"/>
          <p:cNvSpPr>
            <a:spLocks noChangeArrowheads="1"/>
          </p:cNvSpPr>
          <p:nvPr/>
        </p:nvSpPr>
        <p:spPr bwMode="auto">
          <a:xfrm>
            <a:off x="3324225" y="2428875"/>
            <a:ext cx="255588" cy="255588"/>
          </a:xfrm>
          <a:prstGeom prst="ellipse">
            <a:avLst/>
          </a:prstGeom>
          <a:solidFill>
            <a:srgbClr val="F6F6F6"/>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58396" name="Rectangle 30"/>
          <p:cNvSpPr>
            <a:spLocks noChangeArrowheads="1"/>
          </p:cNvSpPr>
          <p:nvPr/>
        </p:nvSpPr>
        <p:spPr bwMode="auto">
          <a:xfrm>
            <a:off x="1979613" y="3213100"/>
            <a:ext cx="254000" cy="50800"/>
          </a:xfrm>
          <a:prstGeom prst="rect">
            <a:avLst/>
          </a:prstGeom>
          <a:solidFill>
            <a:schemeClr val="accent2"/>
          </a:solidFill>
          <a:ln w="9525">
            <a:solidFill>
              <a:srgbClr val="5F5F5F"/>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58397" name="Oval 31"/>
          <p:cNvSpPr>
            <a:spLocks noChangeArrowheads="1"/>
          </p:cNvSpPr>
          <p:nvPr/>
        </p:nvSpPr>
        <p:spPr bwMode="auto">
          <a:xfrm>
            <a:off x="5119688" y="2428875"/>
            <a:ext cx="255587" cy="255588"/>
          </a:xfrm>
          <a:prstGeom prst="ellipse">
            <a:avLst/>
          </a:prstGeom>
          <a:solidFill>
            <a:srgbClr val="F6F6F6"/>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58398" name="Oval 32"/>
          <p:cNvSpPr>
            <a:spLocks noChangeArrowheads="1"/>
          </p:cNvSpPr>
          <p:nvPr/>
        </p:nvSpPr>
        <p:spPr bwMode="auto">
          <a:xfrm>
            <a:off x="4217988" y="2428875"/>
            <a:ext cx="255587" cy="255588"/>
          </a:xfrm>
          <a:prstGeom prst="ellipse">
            <a:avLst/>
          </a:prstGeom>
          <a:solidFill>
            <a:srgbClr val="F6F6F6"/>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58399" name="Oval 33"/>
          <p:cNvSpPr>
            <a:spLocks noChangeArrowheads="1"/>
          </p:cNvSpPr>
          <p:nvPr/>
        </p:nvSpPr>
        <p:spPr bwMode="auto">
          <a:xfrm>
            <a:off x="6913563" y="2428875"/>
            <a:ext cx="255587" cy="255588"/>
          </a:xfrm>
          <a:prstGeom prst="ellipse">
            <a:avLst/>
          </a:prstGeom>
          <a:solidFill>
            <a:srgbClr val="FFFFFF"/>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pic>
        <p:nvPicPr>
          <p:cNvPr id="58400" name="Picture 34" descr="ba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5588" y="1423988"/>
            <a:ext cx="919162"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01" name="Oval 35"/>
          <p:cNvSpPr>
            <a:spLocks noChangeArrowheads="1"/>
          </p:cNvSpPr>
          <p:nvPr/>
        </p:nvSpPr>
        <p:spPr bwMode="auto">
          <a:xfrm>
            <a:off x="6053138" y="2428875"/>
            <a:ext cx="255587" cy="255588"/>
          </a:xfrm>
          <a:prstGeom prst="ellipse">
            <a:avLst/>
          </a:prstGeom>
          <a:solidFill>
            <a:srgbClr val="F6F6F6"/>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58402" name="Line 36"/>
          <p:cNvSpPr>
            <a:spLocks noChangeShapeType="1"/>
          </p:cNvSpPr>
          <p:nvPr/>
        </p:nvSpPr>
        <p:spPr bwMode="auto">
          <a:xfrm rot="16200000" flipH="1">
            <a:off x="5480844" y="5537994"/>
            <a:ext cx="457200"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8403" name="Text Box 37"/>
          <p:cNvSpPr txBox="1">
            <a:spLocks noChangeArrowheads="1"/>
          </p:cNvSpPr>
          <p:nvPr/>
        </p:nvSpPr>
        <p:spPr bwMode="auto">
          <a:xfrm>
            <a:off x="684213" y="3032125"/>
            <a:ext cx="13890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s-ES" altLang="x-none" sz="2000">
                <a:solidFill>
                  <a:srgbClr val="333333"/>
                </a:solidFill>
                <a:latin typeface="Verdana" charset="0"/>
              </a:rPr>
              <a:t>Visión</a:t>
            </a:r>
          </a:p>
          <a:p>
            <a:pPr eaLnBrk="1" hangingPunct="1">
              <a:spcBef>
                <a:spcPct val="0"/>
              </a:spcBef>
              <a:buFontTx/>
              <a:buNone/>
            </a:pPr>
            <a:r>
              <a:rPr lang="es-ES" altLang="x-none" sz="2000">
                <a:solidFill>
                  <a:srgbClr val="333333"/>
                </a:solidFill>
                <a:latin typeface="Verdana" charset="0"/>
              </a:rPr>
              <a:t>Binocular</a:t>
            </a:r>
          </a:p>
        </p:txBody>
      </p:sp>
      <p:sp>
        <p:nvSpPr>
          <p:cNvPr id="58404" name="Rectangle 38"/>
          <p:cNvSpPr>
            <a:spLocks noChangeArrowheads="1"/>
          </p:cNvSpPr>
          <p:nvPr/>
        </p:nvSpPr>
        <p:spPr bwMode="auto">
          <a:xfrm>
            <a:off x="1322388" y="1412875"/>
            <a:ext cx="1458912" cy="93662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pic>
        <p:nvPicPr>
          <p:cNvPr id="58405" name="Picture 39" descr="gorilla"/>
          <p:cNvPicPr>
            <a:picLocks noChangeAspect="1" noChangeArrowheads="1"/>
          </p:cNvPicPr>
          <p:nvPr/>
        </p:nvPicPr>
        <p:blipFill>
          <a:blip r:embed="rId10">
            <a:extLst>
              <a:ext uri="{28A0092B-C50C-407E-A947-70E740481C1C}">
                <a14:useLocalDpi xmlns:a14="http://schemas.microsoft.com/office/drawing/2010/main" val="0"/>
              </a:ext>
            </a:extLst>
          </a:blip>
          <a:srcRect l="8214" r="9285"/>
          <a:stretch>
            <a:fillRect/>
          </a:stretch>
        </p:blipFill>
        <p:spPr bwMode="auto">
          <a:xfrm>
            <a:off x="609600" y="3962400"/>
            <a:ext cx="1625600" cy="1954213"/>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58406" name="Rectangle 40"/>
          <p:cNvSpPr>
            <a:spLocks noChangeArrowheads="1"/>
          </p:cNvSpPr>
          <p:nvPr/>
        </p:nvSpPr>
        <p:spPr bwMode="auto">
          <a:xfrm>
            <a:off x="1543050" y="2800350"/>
            <a:ext cx="254000" cy="50800"/>
          </a:xfrm>
          <a:prstGeom prst="rect">
            <a:avLst/>
          </a:prstGeom>
          <a:solidFill>
            <a:schemeClr val="accent2"/>
          </a:solidFill>
          <a:ln w="9525">
            <a:solidFill>
              <a:srgbClr val="5F5F5F"/>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58407" name="Rectangle 2"/>
          <p:cNvSpPr txBox="1">
            <a:spLocks noChangeArrowheads="1"/>
          </p:cNvSpPr>
          <p:nvPr/>
        </p:nvSpPr>
        <p:spPr bwMode="auto">
          <a:xfrm>
            <a:off x="971550" y="115888"/>
            <a:ext cx="7200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800" b="1">
                <a:solidFill>
                  <a:srgbClr val="1F497D"/>
                </a:solidFill>
              </a:rPr>
              <a:t>Homología: compartida, derivada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43" descr="chimp.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1412875"/>
            <a:ext cx="8064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8" name="Picture 44" descr="bush.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412875"/>
            <a:ext cx="71913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Picture 3" descr="GrayTreeFrogOnBran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1313" y="1425575"/>
            <a:ext cx="112077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4" descr="baby-crocodi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175" y="1423988"/>
            <a:ext cx="1223963"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7" descr="Lizard 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5963" y="1425575"/>
            <a:ext cx="8985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8" descr="Eye and the Bird-73529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3163" y="1423988"/>
            <a:ext cx="877887"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Line 9"/>
          <p:cNvSpPr>
            <a:spLocks noChangeShapeType="1"/>
          </p:cNvSpPr>
          <p:nvPr/>
        </p:nvSpPr>
        <p:spPr bwMode="auto">
          <a:xfrm rot="16200000" flipH="1">
            <a:off x="1437481" y="2758282"/>
            <a:ext cx="458787"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0424" name="Line 10"/>
          <p:cNvSpPr>
            <a:spLocks noChangeShapeType="1"/>
          </p:cNvSpPr>
          <p:nvPr/>
        </p:nvSpPr>
        <p:spPr bwMode="auto">
          <a:xfrm rot="16200000" flipH="1">
            <a:off x="2332038" y="2759075"/>
            <a:ext cx="457200"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0425" name="Line 11"/>
          <p:cNvSpPr>
            <a:spLocks noChangeShapeType="1"/>
          </p:cNvSpPr>
          <p:nvPr/>
        </p:nvSpPr>
        <p:spPr bwMode="auto">
          <a:xfrm rot="16200000" flipH="1">
            <a:off x="1884363" y="3216275"/>
            <a:ext cx="458788" cy="1587"/>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0426" name="Line 12"/>
          <p:cNvSpPr>
            <a:spLocks noChangeShapeType="1"/>
          </p:cNvSpPr>
          <p:nvPr/>
        </p:nvSpPr>
        <p:spPr bwMode="auto">
          <a:xfrm rot="-5400000">
            <a:off x="2112169" y="2539207"/>
            <a:ext cx="1587" cy="89535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0427" name="Line 13"/>
          <p:cNvSpPr>
            <a:spLocks noChangeShapeType="1"/>
          </p:cNvSpPr>
          <p:nvPr/>
        </p:nvSpPr>
        <p:spPr bwMode="auto">
          <a:xfrm rot="16200000" flipH="1">
            <a:off x="2996406" y="2986882"/>
            <a:ext cx="917575"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0428" name="Line 14"/>
          <p:cNvSpPr>
            <a:spLocks noChangeShapeType="1"/>
          </p:cNvSpPr>
          <p:nvPr/>
        </p:nvSpPr>
        <p:spPr bwMode="auto">
          <a:xfrm rot="16200000" flipH="1">
            <a:off x="2097088" y="4133850"/>
            <a:ext cx="1377950" cy="317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0429" name="Line 15"/>
          <p:cNvSpPr>
            <a:spLocks noChangeShapeType="1"/>
          </p:cNvSpPr>
          <p:nvPr/>
        </p:nvSpPr>
        <p:spPr bwMode="auto">
          <a:xfrm rot="-5400000">
            <a:off x="2782888" y="2774950"/>
            <a:ext cx="0" cy="134302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0430" name="Line 16"/>
          <p:cNvSpPr>
            <a:spLocks noChangeShapeType="1"/>
          </p:cNvSpPr>
          <p:nvPr/>
        </p:nvSpPr>
        <p:spPr bwMode="auto">
          <a:xfrm rot="16200000" flipH="1">
            <a:off x="4121150" y="2757488"/>
            <a:ext cx="458787"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0431" name="Line 17"/>
          <p:cNvSpPr>
            <a:spLocks noChangeShapeType="1"/>
          </p:cNvSpPr>
          <p:nvPr/>
        </p:nvSpPr>
        <p:spPr bwMode="auto">
          <a:xfrm rot="16200000" flipH="1">
            <a:off x="5015706" y="2758282"/>
            <a:ext cx="458787"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0432" name="Line 18"/>
          <p:cNvSpPr>
            <a:spLocks noChangeShapeType="1"/>
          </p:cNvSpPr>
          <p:nvPr/>
        </p:nvSpPr>
        <p:spPr bwMode="auto">
          <a:xfrm rot="16200000" flipH="1">
            <a:off x="4110831" y="3674269"/>
            <a:ext cx="1374775"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0433" name="Line 19"/>
          <p:cNvSpPr>
            <a:spLocks noChangeShapeType="1"/>
          </p:cNvSpPr>
          <p:nvPr/>
        </p:nvSpPr>
        <p:spPr bwMode="auto">
          <a:xfrm rot="-5400000">
            <a:off x="4796631" y="2537619"/>
            <a:ext cx="1588" cy="89535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0434" name="Line 20"/>
          <p:cNvSpPr>
            <a:spLocks noChangeShapeType="1"/>
          </p:cNvSpPr>
          <p:nvPr/>
        </p:nvSpPr>
        <p:spPr bwMode="auto">
          <a:xfrm rot="16200000" flipH="1">
            <a:off x="3969544" y="5053807"/>
            <a:ext cx="458787"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0435" name="Line 21"/>
          <p:cNvSpPr>
            <a:spLocks noChangeShapeType="1"/>
          </p:cNvSpPr>
          <p:nvPr/>
        </p:nvSpPr>
        <p:spPr bwMode="auto">
          <a:xfrm rot="-5400000">
            <a:off x="4141788" y="3473450"/>
            <a:ext cx="0" cy="270192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0436" name="Line 22"/>
          <p:cNvSpPr>
            <a:spLocks noChangeShapeType="1"/>
          </p:cNvSpPr>
          <p:nvPr/>
        </p:nvSpPr>
        <p:spPr bwMode="auto">
          <a:xfrm rot="16200000" flipH="1">
            <a:off x="5262563" y="3446463"/>
            <a:ext cx="1836737" cy="1587"/>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0437" name="Line 23"/>
          <p:cNvSpPr>
            <a:spLocks noChangeShapeType="1"/>
          </p:cNvSpPr>
          <p:nvPr/>
        </p:nvSpPr>
        <p:spPr bwMode="auto">
          <a:xfrm rot="16200000" flipH="1">
            <a:off x="5264944" y="4593431"/>
            <a:ext cx="457200"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0438" name="Line 24"/>
          <p:cNvSpPr>
            <a:spLocks noChangeShapeType="1"/>
          </p:cNvSpPr>
          <p:nvPr/>
        </p:nvSpPr>
        <p:spPr bwMode="auto">
          <a:xfrm rot="-5400000">
            <a:off x="5475288" y="3684587"/>
            <a:ext cx="0" cy="136207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0439" name="Line 25"/>
          <p:cNvSpPr>
            <a:spLocks noChangeShapeType="1"/>
          </p:cNvSpPr>
          <p:nvPr/>
        </p:nvSpPr>
        <p:spPr bwMode="auto">
          <a:xfrm rot="16200000" flipH="1">
            <a:off x="5660231" y="3904457"/>
            <a:ext cx="2751137" cy="0"/>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0440" name="Line 26"/>
          <p:cNvSpPr>
            <a:spLocks noChangeShapeType="1"/>
          </p:cNvSpPr>
          <p:nvPr/>
        </p:nvSpPr>
        <p:spPr bwMode="auto">
          <a:xfrm rot="-5400000">
            <a:off x="5625307" y="3874294"/>
            <a:ext cx="1587" cy="2816225"/>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0441" name="Oval 27"/>
          <p:cNvSpPr>
            <a:spLocks noChangeArrowheads="1"/>
          </p:cNvSpPr>
          <p:nvPr/>
        </p:nvSpPr>
        <p:spPr bwMode="auto">
          <a:xfrm>
            <a:off x="1541463" y="2427288"/>
            <a:ext cx="254000" cy="255587"/>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60442" name="Oval 28"/>
          <p:cNvSpPr>
            <a:spLocks noChangeArrowheads="1"/>
          </p:cNvSpPr>
          <p:nvPr/>
        </p:nvSpPr>
        <p:spPr bwMode="auto">
          <a:xfrm>
            <a:off x="2435225" y="2428875"/>
            <a:ext cx="255588" cy="255588"/>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60443" name="Oval 29"/>
          <p:cNvSpPr>
            <a:spLocks noChangeArrowheads="1"/>
          </p:cNvSpPr>
          <p:nvPr/>
        </p:nvSpPr>
        <p:spPr bwMode="auto">
          <a:xfrm>
            <a:off x="3324225" y="2428875"/>
            <a:ext cx="255588" cy="255588"/>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60444" name="Oval 31"/>
          <p:cNvSpPr>
            <a:spLocks noChangeArrowheads="1"/>
          </p:cNvSpPr>
          <p:nvPr/>
        </p:nvSpPr>
        <p:spPr bwMode="auto">
          <a:xfrm>
            <a:off x="5119688" y="2428875"/>
            <a:ext cx="255587" cy="255588"/>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60445" name="Oval 32"/>
          <p:cNvSpPr>
            <a:spLocks noChangeArrowheads="1"/>
          </p:cNvSpPr>
          <p:nvPr/>
        </p:nvSpPr>
        <p:spPr bwMode="auto">
          <a:xfrm>
            <a:off x="4217988" y="2428875"/>
            <a:ext cx="255587" cy="255588"/>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pic>
        <p:nvPicPr>
          <p:cNvPr id="60446" name="Picture 34" descr="ba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5588" y="1423988"/>
            <a:ext cx="919162"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47" name="Oval 35"/>
          <p:cNvSpPr>
            <a:spLocks noChangeArrowheads="1"/>
          </p:cNvSpPr>
          <p:nvPr/>
        </p:nvSpPr>
        <p:spPr bwMode="auto">
          <a:xfrm>
            <a:off x="6053138" y="2428875"/>
            <a:ext cx="255587" cy="255588"/>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60448" name="Line 36"/>
          <p:cNvSpPr>
            <a:spLocks noChangeShapeType="1"/>
          </p:cNvSpPr>
          <p:nvPr/>
        </p:nvSpPr>
        <p:spPr bwMode="auto">
          <a:xfrm rot="16200000" flipH="1">
            <a:off x="5480844" y="5537994"/>
            <a:ext cx="457200" cy="1588"/>
          </a:xfrm>
          <a:prstGeom prst="line">
            <a:avLst/>
          </a:prstGeom>
          <a:noFill/>
          <a:ln w="57150" cap="sq">
            <a:solidFill>
              <a:srgbClr val="5F5F5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0449" name="Rectangle 39"/>
          <p:cNvSpPr>
            <a:spLocks noChangeArrowheads="1"/>
          </p:cNvSpPr>
          <p:nvPr/>
        </p:nvSpPr>
        <p:spPr bwMode="auto">
          <a:xfrm>
            <a:off x="1322388" y="1412875"/>
            <a:ext cx="6496050" cy="93662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60450" name="Rectangle 40"/>
          <p:cNvSpPr>
            <a:spLocks noChangeArrowheads="1"/>
          </p:cNvSpPr>
          <p:nvPr/>
        </p:nvSpPr>
        <p:spPr bwMode="auto">
          <a:xfrm>
            <a:off x="1543050" y="2800350"/>
            <a:ext cx="254000" cy="50800"/>
          </a:xfrm>
          <a:prstGeom prst="rect">
            <a:avLst/>
          </a:prstGeom>
          <a:solidFill>
            <a:schemeClr val="accent2"/>
          </a:solidFill>
          <a:ln w="9525">
            <a:solidFill>
              <a:srgbClr val="5F5F5F"/>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60451" name="Rectangle 41"/>
          <p:cNvSpPr>
            <a:spLocks noChangeArrowheads="1"/>
          </p:cNvSpPr>
          <p:nvPr/>
        </p:nvSpPr>
        <p:spPr bwMode="auto">
          <a:xfrm>
            <a:off x="1979613" y="3213100"/>
            <a:ext cx="254000" cy="50800"/>
          </a:xfrm>
          <a:prstGeom prst="rect">
            <a:avLst/>
          </a:prstGeom>
          <a:solidFill>
            <a:schemeClr val="accent2"/>
          </a:solidFill>
          <a:ln w="9525">
            <a:solidFill>
              <a:srgbClr val="5F5F5F"/>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60452" name="Rectangle 2"/>
          <p:cNvSpPr>
            <a:spLocks noGrp="1" noChangeArrowheads="1"/>
          </p:cNvSpPr>
          <p:nvPr>
            <p:ph type="title"/>
          </p:nvPr>
        </p:nvSpPr>
        <p:spPr bwMode="auto">
          <a:xfrm>
            <a:off x="971550" y="115888"/>
            <a:ext cx="72009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S" altLang="x-none" sz="2800" b="1">
                <a:solidFill>
                  <a:srgbClr val="1F497D"/>
                </a:solidFill>
                <a:latin typeface="Arial" charset="0"/>
                <a:cs typeface="Arial" charset="0"/>
              </a:rPr>
              <a:t>Homología: compartida, ancestral</a:t>
            </a:r>
          </a:p>
        </p:txBody>
      </p:sp>
      <p:pic>
        <p:nvPicPr>
          <p:cNvPr id="60453" name="Picture 2"/>
          <p:cNvPicPr>
            <a:picLocks noChangeAspect="1" noChangeArrowheads="1"/>
          </p:cNvPicPr>
          <p:nvPr/>
        </p:nvPicPr>
        <p:blipFill>
          <a:blip r:embed="rId10">
            <a:extLst>
              <a:ext uri="{28A0092B-C50C-407E-A947-70E740481C1C}">
                <a14:useLocalDpi xmlns:a14="http://schemas.microsoft.com/office/drawing/2010/main" val="0"/>
              </a:ext>
            </a:extLst>
          </a:blip>
          <a:srcRect l="33121"/>
          <a:stretch>
            <a:fillRect/>
          </a:stretch>
        </p:blipFill>
        <p:spPr bwMode="auto">
          <a:xfrm>
            <a:off x="395288" y="4941888"/>
            <a:ext cx="2779712"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 name="12 CuadroTexto"/>
          <p:cNvSpPr txBox="1"/>
          <p:nvPr/>
        </p:nvSpPr>
        <p:spPr>
          <a:xfrm>
            <a:off x="5876925" y="5373688"/>
            <a:ext cx="2170113" cy="461962"/>
          </a:xfrm>
          <a:prstGeom prst="rect">
            <a:avLst/>
          </a:prstGeom>
          <a:noFill/>
        </p:spPr>
        <p:txBody>
          <a:bodyPr wrap="none">
            <a:spAutoFit/>
          </a:bodyPr>
          <a:lstStyle/>
          <a:p>
            <a:pPr eaLnBrk="1" hangingPunct="1">
              <a:defRPr/>
            </a:pPr>
            <a:r>
              <a:rPr lang="es-ES" sz="2400">
                <a:solidFill>
                  <a:schemeClr val="tx1">
                    <a:lumMod val="65000"/>
                    <a:lumOff val="35000"/>
                  </a:schemeClr>
                </a:solidFill>
                <a:ea typeface="ＭＳ Ｐゴシック" charset="0"/>
                <a:cs typeface="ＭＳ Ｐゴシック" charset="0"/>
              </a:rPr>
              <a:t>Cuatro patas</a:t>
            </a:r>
          </a:p>
        </p:txBody>
      </p:sp>
      <p:sp>
        <p:nvSpPr>
          <p:cNvPr id="60455" name="Rectangle 41"/>
          <p:cNvSpPr>
            <a:spLocks noChangeArrowheads="1"/>
          </p:cNvSpPr>
          <p:nvPr/>
        </p:nvSpPr>
        <p:spPr bwMode="auto">
          <a:xfrm>
            <a:off x="5580063" y="5589588"/>
            <a:ext cx="254000" cy="50800"/>
          </a:xfrm>
          <a:prstGeom prst="rect">
            <a:avLst/>
          </a:prstGeom>
          <a:solidFill>
            <a:schemeClr val="accent2"/>
          </a:solidFill>
          <a:ln w="9525">
            <a:solidFill>
              <a:srgbClr val="5F5F5F"/>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60456" name="Oval 35"/>
          <p:cNvSpPr>
            <a:spLocks noChangeArrowheads="1"/>
          </p:cNvSpPr>
          <p:nvPr/>
        </p:nvSpPr>
        <p:spPr bwMode="auto">
          <a:xfrm>
            <a:off x="6908800" y="2420938"/>
            <a:ext cx="255588" cy="255587"/>
          </a:xfrm>
          <a:prstGeom prst="ellipse">
            <a:avLst/>
          </a:prstGeom>
          <a:solidFill>
            <a:schemeClr val="accent2"/>
          </a:solidFill>
          <a:ln w="9525">
            <a:solidFill>
              <a:srgbClr val="5F5F5F"/>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bwMode="auto">
          <a:xfrm>
            <a:off x="971550" y="115888"/>
            <a:ext cx="72009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S" altLang="x-none" sz="2800" b="1">
                <a:solidFill>
                  <a:srgbClr val="1F497D"/>
                </a:solidFill>
                <a:latin typeface="Arial" charset="0"/>
                <a:cs typeface="Arial" charset="0"/>
              </a:rPr>
              <a:t>Homologías</a:t>
            </a:r>
          </a:p>
        </p:txBody>
      </p:sp>
      <p:sp>
        <p:nvSpPr>
          <p:cNvPr id="62466" name="Rectangle 3"/>
          <p:cNvSpPr>
            <a:spLocks noGrp="1" noChangeArrowheads="1"/>
          </p:cNvSpPr>
          <p:nvPr>
            <p:ph idx="1"/>
          </p:nvPr>
        </p:nvSpPr>
        <p:spPr>
          <a:xfrm>
            <a:off x="611188" y="1341438"/>
            <a:ext cx="7343775" cy="3773487"/>
          </a:xfrm>
        </p:spPr>
        <p:txBody>
          <a:bodyPr/>
          <a:lstStyle/>
          <a:p>
            <a:pPr eaLnBrk="1" hangingPunct="1"/>
            <a:r>
              <a:rPr lang="es-ES" altLang="x-none" sz="2400" dirty="0" err="1">
                <a:solidFill>
                  <a:schemeClr val="tx2"/>
                </a:solidFill>
                <a:latin typeface="Arial" charset="0"/>
                <a:cs typeface="Arial" charset="0"/>
              </a:rPr>
              <a:t>Simplesiomorfía</a:t>
            </a:r>
            <a:endParaRPr lang="es-ES" altLang="x-none" sz="2400" dirty="0">
              <a:solidFill>
                <a:schemeClr val="tx2"/>
              </a:solidFill>
              <a:latin typeface="Arial" charset="0"/>
              <a:cs typeface="Arial" charset="0"/>
            </a:endParaRPr>
          </a:p>
          <a:p>
            <a:pPr lvl="1" eaLnBrk="1" hangingPunct="1"/>
            <a:r>
              <a:rPr lang="es-ES" altLang="x-none" sz="2400" dirty="0">
                <a:latin typeface="Arial" charset="0"/>
                <a:ea typeface="ＭＳ Ｐゴシック" charset="-128"/>
                <a:cs typeface="Arial" charset="0"/>
              </a:rPr>
              <a:t>Homología ancestral compartida</a:t>
            </a:r>
          </a:p>
          <a:p>
            <a:pPr lvl="1" eaLnBrk="1" hangingPunct="1">
              <a:buFontTx/>
              <a:buNone/>
            </a:pPr>
            <a:r>
              <a:rPr lang="es-ES" altLang="x-none" sz="2400" dirty="0">
                <a:latin typeface="Arial" charset="0"/>
                <a:ea typeface="ＭＳ Ｐゴシック" charset="-128"/>
                <a:cs typeface="Arial" charset="0"/>
              </a:rPr>
              <a:t> 	</a:t>
            </a:r>
          </a:p>
          <a:p>
            <a:pPr lvl="1" eaLnBrk="1" hangingPunct="1">
              <a:buFontTx/>
              <a:buNone/>
            </a:pPr>
            <a:endParaRPr lang="es-ES" altLang="x-none" sz="2400" dirty="0">
              <a:latin typeface="Arial" charset="0"/>
              <a:ea typeface="ＭＳ Ｐゴシック" charset="-128"/>
              <a:cs typeface="Arial" charset="0"/>
            </a:endParaRPr>
          </a:p>
          <a:p>
            <a:pPr eaLnBrk="1" hangingPunct="1"/>
            <a:r>
              <a:rPr lang="es-ES" altLang="x-none" sz="2400" dirty="0" err="1">
                <a:solidFill>
                  <a:srgbClr val="1F497D"/>
                </a:solidFill>
                <a:latin typeface="Arial" charset="0"/>
                <a:cs typeface="Arial" charset="0"/>
              </a:rPr>
              <a:t>Sinapomorfía</a:t>
            </a:r>
            <a:endParaRPr lang="es-ES" altLang="x-none" sz="2400" dirty="0">
              <a:solidFill>
                <a:srgbClr val="1F497D"/>
              </a:solidFill>
              <a:latin typeface="Arial" charset="0"/>
              <a:cs typeface="Arial" charset="0"/>
            </a:endParaRPr>
          </a:p>
          <a:p>
            <a:pPr lvl="1" eaLnBrk="1" hangingPunct="1"/>
            <a:r>
              <a:rPr lang="es-ES" altLang="x-none" sz="2400" dirty="0">
                <a:latin typeface="Arial" charset="0"/>
                <a:ea typeface="ＭＳ Ｐゴシック" charset="-128"/>
                <a:cs typeface="Arial" charset="0"/>
              </a:rPr>
              <a:t>Homología derivada compartida</a:t>
            </a:r>
          </a:p>
          <a:p>
            <a:pPr lvl="1" eaLnBrk="1" hangingPunct="1">
              <a:buFontTx/>
              <a:buNone/>
            </a:pPr>
            <a:endParaRPr lang="es-ES" altLang="x-none" sz="2400" dirty="0">
              <a:latin typeface="Arial" charset="0"/>
              <a:ea typeface="ＭＳ Ｐゴシック" charset="-128"/>
              <a:cs typeface="Arial" charset="0"/>
            </a:endParaRPr>
          </a:p>
          <a:p>
            <a:pPr lvl="1" eaLnBrk="1" hangingPunct="1">
              <a:buFontTx/>
              <a:buNone/>
            </a:pPr>
            <a:endParaRPr lang="es-ES" altLang="x-none" sz="2400" dirty="0">
              <a:latin typeface="Arial" charset="0"/>
              <a:ea typeface="ＭＳ Ｐゴシック" charset="-128"/>
              <a:cs typeface="Arial" charset="0"/>
            </a:endParaRPr>
          </a:p>
          <a:p>
            <a:pPr eaLnBrk="1" hangingPunct="1"/>
            <a:r>
              <a:rPr lang="es-ES" altLang="x-none" sz="2400" dirty="0" err="1">
                <a:solidFill>
                  <a:srgbClr val="1F497D"/>
                </a:solidFill>
                <a:latin typeface="Arial" charset="0"/>
                <a:cs typeface="Arial" charset="0"/>
              </a:rPr>
              <a:t>Autapomorfía</a:t>
            </a:r>
            <a:endParaRPr lang="es-ES" altLang="x-none" sz="2400" dirty="0">
              <a:solidFill>
                <a:srgbClr val="1F497D"/>
              </a:solidFill>
              <a:latin typeface="Arial" charset="0"/>
              <a:cs typeface="Arial" charset="0"/>
            </a:endParaRPr>
          </a:p>
          <a:p>
            <a:pPr lvl="1" eaLnBrk="1" hangingPunct="1"/>
            <a:r>
              <a:rPr lang="es-ES" altLang="x-none" sz="2400" dirty="0">
                <a:latin typeface="Arial" charset="0"/>
                <a:ea typeface="ＭＳ Ｐゴシック" charset="-128"/>
                <a:cs typeface="Arial" charset="0"/>
              </a:rPr>
              <a:t>Homología derivada exclusiva</a:t>
            </a:r>
          </a:p>
          <a:p>
            <a:pPr lvl="1" eaLnBrk="1" hangingPunct="1">
              <a:buFontTx/>
              <a:buNone/>
            </a:pPr>
            <a:endParaRPr lang="es-ES" altLang="x-none" sz="2400" dirty="0">
              <a:latin typeface="Arial" charset="0"/>
              <a:ea typeface="ＭＳ Ｐゴシック" charset="-128"/>
              <a:cs typeface="Arial" charset="0"/>
            </a:endParaRPr>
          </a:p>
        </p:txBody>
      </p:sp>
      <p:pic>
        <p:nvPicPr>
          <p:cNvPr id="62467" name="Picture 5" descr="gorilla"/>
          <p:cNvPicPr>
            <a:picLocks noChangeAspect="1" noChangeArrowheads="1"/>
          </p:cNvPicPr>
          <p:nvPr/>
        </p:nvPicPr>
        <p:blipFill>
          <a:blip r:embed="rId3">
            <a:extLst>
              <a:ext uri="{28A0092B-C50C-407E-A947-70E740481C1C}">
                <a14:useLocalDpi xmlns:a14="http://schemas.microsoft.com/office/drawing/2010/main" val="0"/>
              </a:ext>
            </a:extLst>
          </a:blip>
          <a:srcRect l="8214" r="9285"/>
          <a:stretch>
            <a:fillRect/>
          </a:stretch>
        </p:blipFill>
        <p:spPr bwMode="auto">
          <a:xfrm>
            <a:off x="6588125" y="2781300"/>
            <a:ext cx="1198563" cy="1441450"/>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pic>
        <p:nvPicPr>
          <p:cNvPr id="62468" name="Picture 6" descr="m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563" y="4581525"/>
            <a:ext cx="996950" cy="1439863"/>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pic>
        <p:nvPicPr>
          <p:cNvPr id="62469" name="Picture 2"/>
          <p:cNvPicPr>
            <a:picLocks noChangeAspect="1" noChangeArrowheads="1"/>
          </p:cNvPicPr>
          <p:nvPr/>
        </p:nvPicPr>
        <p:blipFill>
          <a:blip r:embed="rId5">
            <a:extLst>
              <a:ext uri="{28A0092B-C50C-407E-A947-70E740481C1C}">
                <a14:useLocalDpi xmlns:a14="http://schemas.microsoft.com/office/drawing/2010/main" val="0"/>
              </a:ext>
            </a:extLst>
          </a:blip>
          <a:srcRect l="33121"/>
          <a:stretch>
            <a:fillRect/>
          </a:stretch>
        </p:blipFill>
        <p:spPr bwMode="auto">
          <a:xfrm>
            <a:off x="6011863" y="1196975"/>
            <a:ext cx="2335212" cy="151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S" altLang="x-none" sz="2800" b="1">
                <a:solidFill>
                  <a:srgbClr val="1F497D"/>
                </a:solidFill>
                <a:latin typeface="Arial" charset="0"/>
                <a:cs typeface="Arial" charset="0"/>
              </a:rPr>
              <a:t>Homoplasia</a:t>
            </a:r>
          </a:p>
        </p:txBody>
      </p:sp>
      <p:pic>
        <p:nvPicPr>
          <p:cNvPr id="64514" name="Picture 4" descr="conevo2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731963"/>
            <a:ext cx="2519363"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Text Box 7"/>
          <p:cNvSpPr txBox="1">
            <a:spLocks noChangeArrowheads="1"/>
          </p:cNvSpPr>
          <p:nvPr/>
        </p:nvSpPr>
        <p:spPr bwMode="auto">
          <a:xfrm>
            <a:off x="684213" y="5805488"/>
            <a:ext cx="2082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s-ES" altLang="x-none" sz="2400" dirty="0">
                <a:solidFill>
                  <a:srgbClr val="333333"/>
                </a:solidFill>
              </a:rPr>
              <a:t>Convergencia</a:t>
            </a:r>
          </a:p>
        </p:txBody>
      </p:sp>
      <p:sp>
        <p:nvSpPr>
          <p:cNvPr id="64516" name="Text Box 8"/>
          <p:cNvSpPr txBox="1">
            <a:spLocks noChangeArrowheads="1"/>
          </p:cNvSpPr>
          <p:nvPr/>
        </p:nvSpPr>
        <p:spPr bwMode="auto">
          <a:xfrm>
            <a:off x="7250113" y="5805488"/>
            <a:ext cx="15700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s-ES" altLang="x-none" sz="2400">
                <a:solidFill>
                  <a:srgbClr val="333333"/>
                </a:solidFill>
              </a:rPr>
              <a:t>Reversión</a:t>
            </a:r>
          </a:p>
        </p:txBody>
      </p:sp>
      <p:sp>
        <p:nvSpPr>
          <p:cNvPr id="64517" name="Text Box 9"/>
          <p:cNvSpPr txBox="1">
            <a:spLocks noChangeArrowheads="1"/>
          </p:cNvSpPr>
          <p:nvPr/>
        </p:nvSpPr>
        <p:spPr bwMode="auto">
          <a:xfrm>
            <a:off x="3995738" y="5805488"/>
            <a:ext cx="1792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s-ES" altLang="x-none" sz="2400">
                <a:solidFill>
                  <a:srgbClr val="333333"/>
                </a:solidFill>
              </a:rPr>
              <a:t>Paralelismo</a:t>
            </a:r>
          </a:p>
        </p:txBody>
      </p:sp>
      <p:pic>
        <p:nvPicPr>
          <p:cNvPr id="64518" name="Picture 10" descr="0162952448Arnedo_1999_fig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25" y="3429000"/>
            <a:ext cx="8789988"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3" descr="archivedlampre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488" y="2420938"/>
            <a:ext cx="1800225"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0" name="Picture 10" descr="coral-snake-info0.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59563" y="1209675"/>
            <a:ext cx="2097087"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1" name="Picture 11" descr="http://upload.wikimedia.org/wikipedia/commons/d/d5/Thylacinu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9938" y="2225675"/>
            <a:ext cx="1693862"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2" name="Picture 13" descr="http://upload.wikimedia.org/wikipedia/commons/3/3c/Golden_Jackal_sa0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0275" y="1484313"/>
            <a:ext cx="172878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5"/>
          <p:cNvSpPr>
            <a:spLocks noGrp="1" noChangeArrowheads="1"/>
          </p:cNvSpPr>
          <p:nvPr>
            <p:ph type="title"/>
          </p:nvPr>
        </p:nvSpPr>
        <p:spPr bwMode="auto">
          <a:xfrm>
            <a:off x="971550" y="260350"/>
            <a:ext cx="72009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S" altLang="x-none" sz="2800" b="1">
                <a:solidFill>
                  <a:srgbClr val="1F497D"/>
                </a:solidFill>
                <a:latin typeface="Arial" charset="0"/>
                <a:cs typeface="Arial" charset="0"/>
              </a:rPr>
              <a:t>Agrupamientos</a:t>
            </a:r>
          </a:p>
        </p:txBody>
      </p:sp>
      <p:pic>
        <p:nvPicPr>
          <p:cNvPr id="66562" name="Picture 1" descr="33_15_07_11_12_08_0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1901825"/>
            <a:ext cx="8988425"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4" descr="554px-Phylogenetic-Grou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650" y="1360488"/>
            <a:ext cx="5807075" cy="494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0" name="Rectangle 5"/>
          <p:cNvSpPr>
            <a:spLocks noGrp="1" noChangeArrowheads="1"/>
          </p:cNvSpPr>
          <p:nvPr>
            <p:ph type="title"/>
          </p:nvPr>
        </p:nvSpPr>
        <p:spPr bwMode="auto">
          <a:xfrm>
            <a:off x="971550" y="260350"/>
            <a:ext cx="72009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S" altLang="x-none" sz="2800" b="1">
                <a:solidFill>
                  <a:srgbClr val="1F497D"/>
                </a:solidFill>
                <a:latin typeface="Arial" charset="0"/>
                <a:cs typeface="Arial" charset="0"/>
              </a:rPr>
              <a:t>Agrupamientos</a:t>
            </a:r>
          </a:p>
        </p:txBody>
      </p:sp>
      <p:sp>
        <p:nvSpPr>
          <p:cNvPr id="68611" name="Text Box 6"/>
          <p:cNvSpPr txBox="1">
            <a:spLocks noChangeArrowheads="1"/>
          </p:cNvSpPr>
          <p:nvPr/>
        </p:nvSpPr>
        <p:spPr bwMode="auto">
          <a:xfrm>
            <a:off x="6948488" y="2565400"/>
            <a:ext cx="1400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ca-ES" altLang="x-none" sz="1400">
                <a:solidFill>
                  <a:srgbClr val="333333"/>
                </a:solidFill>
                <a:latin typeface="Verdana" charset="0"/>
              </a:rPr>
              <a:t>Homothermia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4"/>
          <p:cNvSpPr txBox="1">
            <a:spLocks noChangeArrowheads="1"/>
          </p:cNvSpPr>
          <p:nvPr/>
        </p:nvSpPr>
        <p:spPr bwMode="auto">
          <a:xfrm>
            <a:off x="4067175" y="3097213"/>
            <a:ext cx="4754563"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GB" altLang="en-US" sz="2000" b="1" dirty="0">
                <a:solidFill>
                  <a:srgbClr val="333333"/>
                </a:solidFill>
              </a:rPr>
              <a:t>“</a:t>
            </a:r>
            <a:r>
              <a:rPr lang="en-GB" altLang="ja-JP" sz="2000" b="1" i="1" dirty="0">
                <a:solidFill>
                  <a:srgbClr val="333333"/>
                </a:solidFill>
              </a:rPr>
              <a:t>The time will come I believe, though I shall not live to see it, when we shall have fairly true genealogical</a:t>
            </a:r>
            <a:r>
              <a:rPr lang="en-GB" altLang="ja-JP" sz="2000" b="1" dirty="0">
                <a:solidFill>
                  <a:srgbClr val="333333"/>
                </a:solidFill>
              </a:rPr>
              <a:t> </a:t>
            </a:r>
            <a:r>
              <a:rPr lang="en-GB" altLang="ja-JP" sz="2000" b="1" i="1" dirty="0">
                <a:solidFill>
                  <a:srgbClr val="333333"/>
                </a:solidFill>
              </a:rPr>
              <a:t>trees of each great kingdom of nature</a:t>
            </a:r>
            <a:r>
              <a:rPr lang="en-GB" altLang="ja-JP" sz="2000" b="1" dirty="0">
                <a:solidFill>
                  <a:srgbClr val="333333"/>
                </a:solidFill>
              </a:rPr>
              <a:t>.</a:t>
            </a:r>
            <a:r>
              <a:rPr lang="en-GB" altLang="en-US" sz="2000" b="1" dirty="0">
                <a:solidFill>
                  <a:srgbClr val="333333"/>
                </a:solidFill>
              </a:rPr>
              <a:t>”</a:t>
            </a:r>
            <a:endParaRPr lang="en-GB" altLang="ja-JP" sz="2000" b="1" dirty="0">
              <a:solidFill>
                <a:srgbClr val="333333"/>
              </a:solidFill>
            </a:endParaRPr>
          </a:p>
          <a:p>
            <a:pPr algn="r">
              <a:spcBef>
                <a:spcPct val="0"/>
              </a:spcBef>
              <a:buFontTx/>
              <a:buNone/>
            </a:pPr>
            <a:endParaRPr lang="en-US" altLang="x-none" sz="1800" b="1" dirty="0">
              <a:solidFill>
                <a:schemeClr val="tx1"/>
              </a:solidFill>
            </a:endParaRPr>
          </a:p>
          <a:p>
            <a:pPr algn="r">
              <a:spcBef>
                <a:spcPct val="0"/>
              </a:spcBef>
              <a:buFontTx/>
              <a:buNone/>
            </a:pPr>
            <a:r>
              <a:rPr lang="en-US" altLang="x-none" sz="1800" dirty="0">
                <a:solidFill>
                  <a:schemeClr val="tx1"/>
                </a:solidFill>
              </a:rPr>
              <a:t>Darwin to Huxley, 26 Sept 1857 </a:t>
            </a:r>
            <a:endParaRPr lang="es-ES" altLang="x-none" sz="1800" dirty="0">
              <a:solidFill>
                <a:schemeClr val="tx1"/>
              </a:solidFill>
            </a:endParaRPr>
          </a:p>
        </p:txBody>
      </p:sp>
      <p:sp>
        <p:nvSpPr>
          <p:cNvPr id="9218" name="Picture 5" descr="Charles_Darwin_by_Julia_Margaret_Cameron"/>
          <p:cNvSpPr>
            <a:spLocks noChangeAspect="1" noChangeArrowheads="1"/>
          </p:cNvSpPr>
          <p:nvPr/>
        </p:nvSpPr>
        <p:spPr bwMode="auto">
          <a:xfrm>
            <a:off x="762000" y="1600200"/>
            <a:ext cx="294163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n-US" altLang="x-none" sz="2000">
              <a:solidFill>
                <a:schemeClr val="tx1"/>
              </a:solidFill>
              <a:latin typeface="Verdana" charset="0"/>
            </a:endParaRPr>
          </a:p>
        </p:txBody>
      </p:sp>
      <p:pic>
        <p:nvPicPr>
          <p:cNvPr id="9219" name="Picture 5" descr="Charles_Darwin_by_Julia_Margaret_Camer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074863"/>
            <a:ext cx="294163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2"/>
          <p:cNvSpPr txBox="1">
            <a:spLocks noChangeArrowheads="1"/>
          </p:cNvSpPr>
          <p:nvPr/>
        </p:nvSpPr>
        <p:spPr bwMode="auto">
          <a:xfrm>
            <a:off x="107950" y="115888"/>
            <a:ext cx="89281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3600" b="1">
                <a:solidFill>
                  <a:srgbClr val="122031"/>
                </a:solidFill>
              </a:rPr>
              <a:t>Introducción:</a:t>
            </a:r>
          </a:p>
          <a:p>
            <a:pPr algn="ctr" eaLnBrk="1" hangingPunct="1">
              <a:spcBef>
                <a:spcPct val="0"/>
              </a:spcBef>
              <a:buFontTx/>
              <a:buNone/>
            </a:pPr>
            <a:r>
              <a:rPr lang="es-ES" altLang="x-none" sz="3600" b="1">
                <a:solidFill>
                  <a:srgbClr val="122031"/>
                </a:solidFill>
              </a:rPr>
              <a:t>Principios y Conceptos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ext Box 37"/>
          <p:cNvSpPr txBox="1">
            <a:spLocks noChangeArrowheads="1"/>
          </p:cNvSpPr>
          <p:nvPr/>
        </p:nvSpPr>
        <p:spPr bwMode="auto">
          <a:xfrm>
            <a:off x="185738" y="4581525"/>
            <a:ext cx="26289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a:spcBef>
                <a:spcPct val="0"/>
              </a:spcBef>
              <a:buFontTx/>
              <a:buNone/>
            </a:pPr>
            <a:r>
              <a:rPr lang="es-ES" altLang="x-none" sz="2000">
                <a:solidFill>
                  <a:srgbClr val="333333"/>
                </a:solidFill>
                <a:latin typeface="Verdana" charset="0"/>
              </a:rPr>
              <a:t>Grupo monofilético</a:t>
            </a:r>
          </a:p>
          <a:p>
            <a:pPr algn="ctr">
              <a:spcBef>
                <a:spcPct val="0"/>
              </a:spcBef>
              <a:buFontTx/>
              <a:buNone/>
            </a:pPr>
            <a:r>
              <a:rPr lang="es-ES" altLang="x-none" sz="2000">
                <a:solidFill>
                  <a:srgbClr val="333333"/>
                </a:solidFill>
                <a:latin typeface="Verdana" charset="0"/>
              </a:rPr>
              <a:t>o clado</a:t>
            </a:r>
          </a:p>
        </p:txBody>
      </p:sp>
      <p:sp>
        <p:nvSpPr>
          <p:cNvPr id="70658" name="Text Box 38"/>
          <p:cNvSpPr txBox="1">
            <a:spLocks noChangeArrowheads="1"/>
          </p:cNvSpPr>
          <p:nvPr/>
        </p:nvSpPr>
        <p:spPr bwMode="auto">
          <a:xfrm>
            <a:off x="3292475" y="4581525"/>
            <a:ext cx="2478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a:spcBef>
                <a:spcPct val="0"/>
              </a:spcBef>
              <a:buFontTx/>
              <a:buNone/>
            </a:pPr>
            <a:r>
              <a:rPr lang="es-ES" altLang="x-none" sz="2000">
                <a:solidFill>
                  <a:srgbClr val="333333"/>
                </a:solidFill>
                <a:latin typeface="Verdana" charset="0"/>
              </a:rPr>
              <a:t>Grupo parafilético</a:t>
            </a:r>
          </a:p>
        </p:txBody>
      </p:sp>
      <p:sp>
        <p:nvSpPr>
          <p:cNvPr id="70659" name="Text Box 39"/>
          <p:cNvSpPr txBox="1">
            <a:spLocks noChangeArrowheads="1"/>
          </p:cNvSpPr>
          <p:nvPr/>
        </p:nvSpPr>
        <p:spPr bwMode="auto">
          <a:xfrm>
            <a:off x="6229350" y="4581525"/>
            <a:ext cx="2446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a:spcBef>
                <a:spcPct val="0"/>
              </a:spcBef>
              <a:buFontTx/>
              <a:buNone/>
            </a:pPr>
            <a:r>
              <a:rPr lang="es-ES" altLang="x-none" sz="2000">
                <a:solidFill>
                  <a:srgbClr val="333333"/>
                </a:solidFill>
                <a:latin typeface="Verdana" charset="0"/>
              </a:rPr>
              <a:t>Grupo polofilético</a:t>
            </a:r>
          </a:p>
        </p:txBody>
      </p:sp>
      <p:sp>
        <p:nvSpPr>
          <p:cNvPr id="70660" name="Text Box 40"/>
          <p:cNvSpPr txBox="1">
            <a:spLocks noChangeArrowheads="1"/>
          </p:cNvSpPr>
          <p:nvPr/>
        </p:nvSpPr>
        <p:spPr bwMode="auto">
          <a:xfrm>
            <a:off x="466725" y="1938338"/>
            <a:ext cx="2233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a:spcBef>
                <a:spcPct val="0"/>
              </a:spcBef>
              <a:buFontTx/>
              <a:buNone/>
            </a:pPr>
            <a:r>
              <a:rPr lang="es-ES" altLang="x-none" sz="2400">
                <a:latin typeface="Verdana" charset="0"/>
              </a:rPr>
              <a:t>Sinapomorfía</a:t>
            </a:r>
          </a:p>
        </p:txBody>
      </p:sp>
      <p:sp>
        <p:nvSpPr>
          <p:cNvPr id="70661" name="Text Box 41"/>
          <p:cNvSpPr txBox="1">
            <a:spLocks noChangeArrowheads="1"/>
          </p:cNvSpPr>
          <p:nvPr/>
        </p:nvSpPr>
        <p:spPr bwMode="auto">
          <a:xfrm>
            <a:off x="2963863" y="3810000"/>
            <a:ext cx="184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a:spcBef>
                <a:spcPct val="0"/>
              </a:spcBef>
              <a:buFontTx/>
              <a:buNone/>
            </a:pPr>
            <a:endParaRPr lang="en-GB" altLang="x-none" sz="1200">
              <a:solidFill>
                <a:srgbClr val="333333"/>
              </a:solidFill>
              <a:latin typeface="Verdana" charset="0"/>
            </a:endParaRPr>
          </a:p>
        </p:txBody>
      </p:sp>
      <p:sp>
        <p:nvSpPr>
          <p:cNvPr id="70662" name="Text Box 42"/>
          <p:cNvSpPr txBox="1">
            <a:spLocks noChangeArrowheads="1"/>
          </p:cNvSpPr>
          <p:nvPr/>
        </p:nvSpPr>
        <p:spPr bwMode="auto">
          <a:xfrm>
            <a:off x="3203575" y="1938338"/>
            <a:ext cx="2665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a:spcBef>
                <a:spcPct val="0"/>
              </a:spcBef>
              <a:buFontTx/>
              <a:buNone/>
            </a:pPr>
            <a:r>
              <a:rPr lang="es-ES" altLang="x-none" sz="2400">
                <a:latin typeface="Verdana" charset="0"/>
              </a:rPr>
              <a:t>Simplesiomorfía</a:t>
            </a:r>
          </a:p>
        </p:txBody>
      </p:sp>
      <p:sp>
        <p:nvSpPr>
          <p:cNvPr id="70663" name="Text Box 43"/>
          <p:cNvSpPr txBox="1">
            <a:spLocks noChangeArrowheads="1"/>
          </p:cNvSpPr>
          <p:nvPr/>
        </p:nvSpPr>
        <p:spPr bwMode="auto">
          <a:xfrm>
            <a:off x="6386513" y="1938338"/>
            <a:ext cx="1979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a:spcBef>
                <a:spcPct val="0"/>
              </a:spcBef>
              <a:buFontTx/>
              <a:buNone/>
            </a:pPr>
            <a:r>
              <a:rPr lang="es-ES" altLang="x-none" sz="2400">
                <a:latin typeface="Verdana" charset="0"/>
              </a:rPr>
              <a:t>Homoplasia</a:t>
            </a:r>
          </a:p>
        </p:txBody>
      </p:sp>
      <p:sp>
        <p:nvSpPr>
          <p:cNvPr id="70664" name="Rectangle 72"/>
          <p:cNvSpPr>
            <a:spLocks noGrp="1" noChangeArrowheads="1"/>
          </p:cNvSpPr>
          <p:nvPr>
            <p:ph type="title"/>
          </p:nvPr>
        </p:nvSpPr>
        <p:spPr bwMode="auto">
          <a:xfrm>
            <a:off x="971550" y="198438"/>
            <a:ext cx="72009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S" altLang="x-none" sz="2800" b="1">
                <a:solidFill>
                  <a:srgbClr val="1F497D"/>
                </a:solidFill>
                <a:latin typeface="Arial" charset="0"/>
                <a:cs typeface="Arial" charset="0"/>
              </a:rPr>
              <a:t>Grupos y caracteres que los apoyan</a:t>
            </a:r>
          </a:p>
        </p:txBody>
      </p:sp>
      <p:grpSp>
        <p:nvGrpSpPr>
          <p:cNvPr id="70665" name="Group 2"/>
          <p:cNvGrpSpPr>
            <a:grpSpLocks/>
          </p:cNvGrpSpPr>
          <p:nvPr/>
        </p:nvGrpSpPr>
        <p:grpSpPr bwMode="auto">
          <a:xfrm>
            <a:off x="407988" y="3246438"/>
            <a:ext cx="2057400" cy="838200"/>
            <a:chOff x="2832" y="1248"/>
            <a:chExt cx="1920" cy="2064"/>
          </a:xfrm>
        </p:grpSpPr>
        <p:grpSp>
          <p:nvGrpSpPr>
            <p:cNvPr id="70717" name="Group 3"/>
            <p:cNvGrpSpPr>
              <a:grpSpLocks/>
            </p:cNvGrpSpPr>
            <p:nvPr/>
          </p:nvGrpSpPr>
          <p:grpSpPr bwMode="auto">
            <a:xfrm rot="-5400000">
              <a:off x="2972" y="1108"/>
              <a:ext cx="1640" cy="1920"/>
              <a:chOff x="3371" y="649"/>
              <a:chExt cx="1256" cy="1776"/>
            </a:xfrm>
          </p:grpSpPr>
          <p:sp>
            <p:nvSpPr>
              <p:cNvPr id="70719" name="Line 4"/>
              <p:cNvSpPr>
                <a:spLocks noChangeShapeType="1"/>
              </p:cNvSpPr>
              <p:nvPr/>
            </p:nvSpPr>
            <p:spPr bwMode="auto">
              <a:xfrm flipH="1">
                <a:off x="3371" y="649"/>
                <a:ext cx="1256" cy="888"/>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20" name="Line 5"/>
              <p:cNvSpPr>
                <a:spLocks noChangeShapeType="1"/>
              </p:cNvSpPr>
              <p:nvPr/>
            </p:nvSpPr>
            <p:spPr bwMode="auto">
              <a:xfrm flipH="1">
                <a:off x="3790" y="1241"/>
                <a:ext cx="837" cy="592"/>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21" name="Line 6"/>
              <p:cNvSpPr>
                <a:spLocks noChangeShapeType="1"/>
              </p:cNvSpPr>
              <p:nvPr/>
            </p:nvSpPr>
            <p:spPr bwMode="auto">
              <a:xfrm flipH="1">
                <a:off x="4209" y="1833"/>
                <a:ext cx="418" cy="295"/>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22" name="Line 7"/>
              <p:cNvSpPr>
                <a:spLocks noChangeShapeType="1"/>
              </p:cNvSpPr>
              <p:nvPr/>
            </p:nvSpPr>
            <p:spPr bwMode="auto">
              <a:xfrm flipH="1" flipV="1">
                <a:off x="4209" y="2128"/>
                <a:ext cx="418" cy="297"/>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23" name="Line 8"/>
              <p:cNvSpPr>
                <a:spLocks noChangeShapeType="1"/>
              </p:cNvSpPr>
              <p:nvPr/>
            </p:nvSpPr>
            <p:spPr bwMode="auto">
              <a:xfrm flipH="1" flipV="1">
                <a:off x="3790" y="1833"/>
                <a:ext cx="419" cy="295"/>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24" name="Line 9"/>
              <p:cNvSpPr>
                <a:spLocks noChangeShapeType="1"/>
              </p:cNvSpPr>
              <p:nvPr/>
            </p:nvSpPr>
            <p:spPr bwMode="auto">
              <a:xfrm flipH="1" flipV="1">
                <a:off x="3371" y="1537"/>
                <a:ext cx="419" cy="296"/>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718" name="Line 10"/>
            <p:cNvSpPr>
              <a:spLocks noChangeShapeType="1"/>
            </p:cNvSpPr>
            <p:nvPr/>
          </p:nvSpPr>
          <p:spPr bwMode="auto">
            <a:xfrm>
              <a:off x="3792" y="2880"/>
              <a:ext cx="0" cy="432"/>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0666" name="Rectangle 44"/>
          <p:cNvSpPr>
            <a:spLocks noChangeArrowheads="1"/>
          </p:cNvSpPr>
          <p:nvPr/>
        </p:nvSpPr>
        <p:spPr bwMode="auto">
          <a:xfrm>
            <a:off x="1476375" y="3719513"/>
            <a:ext cx="258763" cy="152400"/>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70667" name="Rectangle 45"/>
          <p:cNvSpPr>
            <a:spLocks noChangeArrowheads="1"/>
          </p:cNvSpPr>
          <p:nvPr/>
        </p:nvSpPr>
        <p:spPr bwMode="auto">
          <a:xfrm>
            <a:off x="1616075" y="2784475"/>
            <a:ext cx="1104900" cy="304800"/>
          </a:xfrm>
          <a:prstGeom prst="rect">
            <a:avLst/>
          </a:prstGeom>
          <a:noFill/>
          <a:ln w="28575">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70668" name="Rectangle 46"/>
          <p:cNvSpPr>
            <a:spLocks noChangeArrowheads="1"/>
          </p:cNvSpPr>
          <p:nvPr/>
        </p:nvSpPr>
        <p:spPr bwMode="auto">
          <a:xfrm>
            <a:off x="977900" y="2636838"/>
            <a:ext cx="1865313" cy="533400"/>
          </a:xfrm>
          <a:prstGeom prst="rect">
            <a:avLst/>
          </a:prstGeom>
          <a:noFill/>
          <a:ln w="28575">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70669" name="Text Box 48"/>
          <p:cNvSpPr txBox="1">
            <a:spLocks noChangeArrowheads="1"/>
          </p:cNvSpPr>
          <p:nvPr/>
        </p:nvSpPr>
        <p:spPr bwMode="auto">
          <a:xfrm>
            <a:off x="250825" y="2784475"/>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a:spcBef>
                <a:spcPct val="0"/>
              </a:spcBef>
              <a:buFontTx/>
              <a:buNone/>
            </a:pPr>
            <a:r>
              <a:rPr lang="en-US" altLang="x-none" sz="1400">
                <a:solidFill>
                  <a:srgbClr val="333333"/>
                </a:solidFill>
                <a:latin typeface="Verdana" charset="0"/>
              </a:rPr>
              <a:t>A</a:t>
            </a:r>
          </a:p>
        </p:txBody>
      </p:sp>
      <p:sp>
        <p:nvSpPr>
          <p:cNvPr id="70670" name="Text Box 49"/>
          <p:cNvSpPr txBox="1">
            <a:spLocks noChangeArrowheads="1"/>
          </p:cNvSpPr>
          <p:nvPr/>
        </p:nvSpPr>
        <p:spPr bwMode="auto">
          <a:xfrm>
            <a:off x="936625" y="279876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a:spcBef>
                <a:spcPct val="0"/>
              </a:spcBef>
              <a:buFontTx/>
              <a:buNone/>
            </a:pPr>
            <a:r>
              <a:rPr lang="en-US" altLang="x-none" sz="1400">
                <a:solidFill>
                  <a:srgbClr val="333333"/>
                </a:solidFill>
                <a:latin typeface="Verdana" charset="0"/>
              </a:rPr>
              <a:t>B</a:t>
            </a:r>
          </a:p>
        </p:txBody>
      </p:sp>
      <p:sp>
        <p:nvSpPr>
          <p:cNvPr id="70671" name="Text Box 50"/>
          <p:cNvSpPr txBox="1">
            <a:spLocks noChangeArrowheads="1"/>
          </p:cNvSpPr>
          <p:nvPr/>
        </p:nvSpPr>
        <p:spPr bwMode="auto">
          <a:xfrm>
            <a:off x="1620838" y="2798763"/>
            <a:ext cx="307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a:spcBef>
                <a:spcPct val="0"/>
              </a:spcBef>
              <a:buFontTx/>
              <a:buNone/>
            </a:pPr>
            <a:r>
              <a:rPr lang="en-US" altLang="x-none" sz="1400">
                <a:solidFill>
                  <a:srgbClr val="333333"/>
                </a:solidFill>
                <a:latin typeface="Verdana" charset="0"/>
              </a:rPr>
              <a:t>C</a:t>
            </a:r>
          </a:p>
        </p:txBody>
      </p:sp>
      <p:sp>
        <p:nvSpPr>
          <p:cNvPr id="70672" name="Text Box 51"/>
          <p:cNvSpPr txBox="1">
            <a:spLocks noChangeArrowheads="1"/>
          </p:cNvSpPr>
          <p:nvPr/>
        </p:nvSpPr>
        <p:spPr bwMode="auto">
          <a:xfrm>
            <a:off x="2376488" y="2798763"/>
            <a:ext cx="320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a:spcBef>
                <a:spcPct val="0"/>
              </a:spcBef>
              <a:buFontTx/>
              <a:buNone/>
            </a:pPr>
            <a:r>
              <a:rPr lang="en-US" altLang="x-none" sz="1400">
                <a:solidFill>
                  <a:srgbClr val="333333"/>
                </a:solidFill>
                <a:latin typeface="Verdana" charset="0"/>
              </a:rPr>
              <a:t>D</a:t>
            </a:r>
          </a:p>
        </p:txBody>
      </p:sp>
      <p:sp>
        <p:nvSpPr>
          <p:cNvPr id="70673" name="Rectangle 67"/>
          <p:cNvSpPr>
            <a:spLocks noChangeArrowheads="1"/>
          </p:cNvSpPr>
          <p:nvPr/>
        </p:nvSpPr>
        <p:spPr bwMode="auto">
          <a:xfrm>
            <a:off x="1814513" y="3275013"/>
            <a:ext cx="258762"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70674" name="Rectangle 68"/>
          <p:cNvSpPr>
            <a:spLocks noChangeArrowheads="1"/>
          </p:cNvSpPr>
          <p:nvPr/>
        </p:nvSpPr>
        <p:spPr bwMode="auto">
          <a:xfrm>
            <a:off x="1865313" y="3494088"/>
            <a:ext cx="258762"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70675" name="Rectangle 69"/>
          <p:cNvSpPr>
            <a:spLocks noChangeArrowheads="1"/>
          </p:cNvSpPr>
          <p:nvPr/>
        </p:nvSpPr>
        <p:spPr bwMode="auto">
          <a:xfrm>
            <a:off x="2203450" y="3275013"/>
            <a:ext cx="258763" cy="1524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70676" name="Rectangle 74"/>
          <p:cNvSpPr>
            <a:spLocks noChangeArrowheads="1"/>
          </p:cNvSpPr>
          <p:nvPr/>
        </p:nvSpPr>
        <p:spPr bwMode="auto">
          <a:xfrm>
            <a:off x="1074738" y="3275013"/>
            <a:ext cx="258762" cy="152400"/>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70677" name="Rectangle 75"/>
          <p:cNvSpPr>
            <a:spLocks noChangeArrowheads="1"/>
          </p:cNvSpPr>
          <p:nvPr/>
        </p:nvSpPr>
        <p:spPr bwMode="auto">
          <a:xfrm>
            <a:off x="355600" y="3275013"/>
            <a:ext cx="258763" cy="152400"/>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grpSp>
        <p:nvGrpSpPr>
          <p:cNvPr id="70678" name="Group 80"/>
          <p:cNvGrpSpPr>
            <a:grpSpLocks/>
          </p:cNvGrpSpPr>
          <p:nvPr/>
        </p:nvGrpSpPr>
        <p:grpSpPr bwMode="auto">
          <a:xfrm>
            <a:off x="3392488" y="2865438"/>
            <a:ext cx="2374900" cy="1219200"/>
            <a:chOff x="3693" y="1968"/>
            <a:chExt cx="1496" cy="768"/>
          </a:xfrm>
        </p:grpSpPr>
        <p:grpSp>
          <p:nvGrpSpPr>
            <p:cNvPr id="70697" name="Group 11"/>
            <p:cNvGrpSpPr>
              <a:grpSpLocks/>
            </p:cNvGrpSpPr>
            <p:nvPr/>
          </p:nvGrpSpPr>
          <p:grpSpPr bwMode="auto">
            <a:xfrm>
              <a:off x="3792" y="2208"/>
              <a:ext cx="1296" cy="528"/>
              <a:chOff x="2832" y="1248"/>
              <a:chExt cx="1920" cy="2064"/>
            </a:xfrm>
          </p:grpSpPr>
          <p:grpSp>
            <p:nvGrpSpPr>
              <p:cNvPr id="70709" name="Group 12"/>
              <p:cNvGrpSpPr>
                <a:grpSpLocks/>
              </p:cNvGrpSpPr>
              <p:nvPr/>
            </p:nvGrpSpPr>
            <p:grpSpPr bwMode="auto">
              <a:xfrm rot="-5400000">
                <a:off x="2972" y="1108"/>
                <a:ext cx="1640" cy="1920"/>
                <a:chOff x="3371" y="649"/>
                <a:chExt cx="1256" cy="1776"/>
              </a:xfrm>
            </p:grpSpPr>
            <p:sp>
              <p:nvSpPr>
                <p:cNvPr id="70711" name="Line 13"/>
                <p:cNvSpPr>
                  <a:spLocks noChangeShapeType="1"/>
                </p:cNvSpPr>
                <p:nvPr/>
              </p:nvSpPr>
              <p:spPr bwMode="auto">
                <a:xfrm flipH="1">
                  <a:off x="3371" y="649"/>
                  <a:ext cx="1256" cy="888"/>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12" name="Line 14"/>
                <p:cNvSpPr>
                  <a:spLocks noChangeShapeType="1"/>
                </p:cNvSpPr>
                <p:nvPr/>
              </p:nvSpPr>
              <p:spPr bwMode="auto">
                <a:xfrm flipH="1">
                  <a:off x="3790" y="1241"/>
                  <a:ext cx="837" cy="592"/>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13" name="Line 15"/>
                <p:cNvSpPr>
                  <a:spLocks noChangeShapeType="1"/>
                </p:cNvSpPr>
                <p:nvPr/>
              </p:nvSpPr>
              <p:spPr bwMode="auto">
                <a:xfrm flipH="1">
                  <a:off x="4209" y="1833"/>
                  <a:ext cx="418" cy="295"/>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14" name="Line 16"/>
                <p:cNvSpPr>
                  <a:spLocks noChangeShapeType="1"/>
                </p:cNvSpPr>
                <p:nvPr/>
              </p:nvSpPr>
              <p:spPr bwMode="auto">
                <a:xfrm flipH="1" flipV="1">
                  <a:off x="4209" y="2128"/>
                  <a:ext cx="418" cy="297"/>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15" name="Line 17"/>
                <p:cNvSpPr>
                  <a:spLocks noChangeShapeType="1"/>
                </p:cNvSpPr>
                <p:nvPr/>
              </p:nvSpPr>
              <p:spPr bwMode="auto">
                <a:xfrm flipH="1" flipV="1">
                  <a:off x="3790" y="1833"/>
                  <a:ext cx="419" cy="295"/>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16" name="Line 18"/>
                <p:cNvSpPr>
                  <a:spLocks noChangeShapeType="1"/>
                </p:cNvSpPr>
                <p:nvPr/>
              </p:nvSpPr>
              <p:spPr bwMode="auto">
                <a:xfrm flipH="1" flipV="1">
                  <a:off x="3371" y="1537"/>
                  <a:ext cx="419" cy="296"/>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710" name="Line 19"/>
              <p:cNvSpPr>
                <a:spLocks noChangeShapeType="1"/>
              </p:cNvSpPr>
              <p:nvPr/>
            </p:nvSpPr>
            <p:spPr bwMode="auto">
              <a:xfrm>
                <a:off x="3792" y="2880"/>
                <a:ext cx="0" cy="432"/>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0698" name="Rectangle 47"/>
            <p:cNvSpPr>
              <a:spLocks noChangeArrowheads="1"/>
            </p:cNvSpPr>
            <p:nvPr/>
          </p:nvSpPr>
          <p:spPr bwMode="auto">
            <a:xfrm>
              <a:off x="4128" y="1968"/>
              <a:ext cx="606" cy="192"/>
            </a:xfrm>
            <a:prstGeom prst="rect">
              <a:avLst/>
            </a:prstGeom>
            <a:noFill/>
            <a:ln w="38100">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70699" name="Text Box 52"/>
            <p:cNvSpPr txBox="1">
              <a:spLocks noChangeArrowheads="1"/>
            </p:cNvSpPr>
            <p:nvPr/>
          </p:nvSpPr>
          <p:spPr bwMode="auto">
            <a:xfrm>
              <a:off x="3693" y="1972"/>
              <a:ext cx="19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a:spcBef>
                  <a:spcPct val="0"/>
                </a:spcBef>
                <a:buFontTx/>
                <a:buNone/>
              </a:pPr>
              <a:r>
                <a:rPr lang="en-US" altLang="x-none" sz="1400">
                  <a:solidFill>
                    <a:srgbClr val="333333"/>
                  </a:solidFill>
                  <a:latin typeface="Verdana" charset="0"/>
                </a:rPr>
                <a:t>A</a:t>
              </a:r>
            </a:p>
          </p:txBody>
        </p:sp>
        <p:sp>
          <p:nvSpPr>
            <p:cNvPr id="70700" name="Text Box 53"/>
            <p:cNvSpPr txBox="1">
              <a:spLocks noChangeArrowheads="1"/>
            </p:cNvSpPr>
            <p:nvPr/>
          </p:nvSpPr>
          <p:spPr bwMode="auto">
            <a:xfrm>
              <a:off x="4125" y="1972"/>
              <a:ext cx="19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a:spcBef>
                  <a:spcPct val="0"/>
                </a:spcBef>
                <a:buFontTx/>
                <a:buNone/>
              </a:pPr>
              <a:r>
                <a:rPr lang="en-US" altLang="x-none" sz="1400">
                  <a:solidFill>
                    <a:srgbClr val="333333"/>
                  </a:solidFill>
                  <a:latin typeface="Verdana" charset="0"/>
                </a:rPr>
                <a:t>B</a:t>
              </a:r>
            </a:p>
          </p:txBody>
        </p:sp>
        <p:sp>
          <p:nvSpPr>
            <p:cNvPr id="70701" name="Text Box 54"/>
            <p:cNvSpPr txBox="1">
              <a:spLocks noChangeArrowheads="1"/>
            </p:cNvSpPr>
            <p:nvPr/>
          </p:nvSpPr>
          <p:spPr bwMode="auto">
            <a:xfrm>
              <a:off x="4561" y="1972"/>
              <a:ext cx="19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a:spcBef>
                  <a:spcPct val="0"/>
                </a:spcBef>
                <a:buFontTx/>
                <a:buNone/>
              </a:pPr>
              <a:r>
                <a:rPr lang="en-US" altLang="x-none" sz="1400">
                  <a:solidFill>
                    <a:srgbClr val="333333"/>
                  </a:solidFill>
                  <a:latin typeface="Verdana" charset="0"/>
                </a:rPr>
                <a:t>C</a:t>
              </a:r>
            </a:p>
          </p:txBody>
        </p:sp>
        <p:sp>
          <p:nvSpPr>
            <p:cNvPr id="70702" name="Text Box 55"/>
            <p:cNvSpPr txBox="1">
              <a:spLocks noChangeArrowheads="1"/>
            </p:cNvSpPr>
            <p:nvPr/>
          </p:nvSpPr>
          <p:spPr bwMode="auto">
            <a:xfrm>
              <a:off x="4987" y="1972"/>
              <a:ext cx="20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a:spcBef>
                  <a:spcPct val="0"/>
                </a:spcBef>
                <a:buFontTx/>
                <a:buNone/>
              </a:pPr>
              <a:r>
                <a:rPr lang="en-US" altLang="x-none" sz="1400">
                  <a:solidFill>
                    <a:srgbClr val="333333"/>
                  </a:solidFill>
                  <a:latin typeface="Verdana" charset="0"/>
                </a:rPr>
                <a:t>D</a:t>
              </a:r>
            </a:p>
          </p:txBody>
        </p:sp>
        <p:sp>
          <p:nvSpPr>
            <p:cNvPr id="70703" name="Rectangle 60"/>
            <p:cNvSpPr>
              <a:spLocks noChangeArrowheads="1"/>
            </p:cNvSpPr>
            <p:nvPr/>
          </p:nvSpPr>
          <p:spPr bwMode="auto">
            <a:xfrm>
              <a:off x="4642" y="2228"/>
              <a:ext cx="163" cy="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70704" name="Rectangle 61"/>
            <p:cNvSpPr>
              <a:spLocks noChangeArrowheads="1"/>
            </p:cNvSpPr>
            <p:nvPr/>
          </p:nvSpPr>
          <p:spPr bwMode="auto">
            <a:xfrm>
              <a:off x="4252" y="2228"/>
              <a:ext cx="163" cy="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70705" name="Rectangle 65"/>
            <p:cNvSpPr>
              <a:spLocks noChangeArrowheads="1"/>
            </p:cNvSpPr>
            <p:nvPr/>
          </p:nvSpPr>
          <p:spPr bwMode="auto">
            <a:xfrm>
              <a:off x="4486" y="2518"/>
              <a:ext cx="163" cy="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70706" name="Rectangle 66"/>
            <p:cNvSpPr>
              <a:spLocks noChangeArrowheads="1"/>
            </p:cNvSpPr>
            <p:nvPr/>
          </p:nvSpPr>
          <p:spPr bwMode="auto">
            <a:xfrm>
              <a:off x="4967" y="2228"/>
              <a:ext cx="163" cy="96"/>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70707" name="Rectangle 76"/>
            <p:cNvSpPr>
              <a:spLocks noChangeArrowheads="1"/>
            </p:cNvSpPr>
            <p:nvPr/>
          </p:nvSpPr>
          <p:spPr bwMode="auto">
            <a:xfrm>
              <a:off x="3787" y="2228"/>
              <a:ext cx="163" cy="96"/>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70708" name="Rectangle 77"/>
            <p:cNvSpPr>
              <a:spLocks noChangeArrowheads="1"/>
            </p:cNvSpPr>
            <p:nvPr/>
          </p:nvSpPr>
          <p:spPr bwMode="auto">
            <a:xfrm>
              <a:off x="4683" y="2357"/>
              <a:ext cx="163" cy="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grpSp>
      <p:grpSp>
        <p:nvGrpSpPr>
          <p:cNvPr id="70679" name="Group 81"/>
          <p:cNvGrpSpPr>
            <a:grpSpLocks/>
          </p:cNvGrpSpPr>
          <p:nvPr/>
        </p:nvGrpSpPr>
        <p:grpSpPr bwMode="auto">
          <a:xfrm>
            <a:off x="6142038" y="2874963"/>
            <a:ext cx="2606675" cy="1209675"/>
            <a:chOff x="3688" y="3084"/>
            <a:chExt cx="1642" cy="762"/>
          </a:xfrm>
        </p:grpSpPr>
        <p:grpSp>
          <p:nvGrpSpPr>
            <p:cNvPr id="70680" name="Group 20"/>
            <p:cNvGrpSpPr>
              <a:grpSpLocks/>
            </p:cNvGrpSpPr>
            <p:nvPr/>
          </p:nvGrpSpPr>
          <p:grpSpPr bwMode="auto">
            <a:xfrm>
              <a:off x="3888" y="3312"/>
              <a:ext cx="1296" cy="534"/>
              <a:chOff x="3648" y="3161"/>
              <a:chExt cx="1584" cy="680"/>
            </a:xfrm>
          </p:grpSpPr>
          <p:sp>
            <p:nvSpPr>
              <p:cNvPr id="70690" name="Line 21"/>
              <p:cNvSpPr>
                <a:spLocks noChangeShapeType="1"/>
              </p:cNvSpPr>
              <p:nvPr/>
            </p:nvSpPr>
            <p:spPr bwMode="auto">
              <a:xfrm rot="16200000" flipH="1">
                <a:off x="3777" y="3039"/>
                <a:ext cx="534" cy="792"/>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91" name="Line 22"/>
              <p:cNvSpPr>
                <a:spLocks noChangeShapeType="1"/>
              </p:cNvSpPr>
              <p:nvPr/>
            </p:nvSpPr>
            <p:spPr bwMode="auto">
              <a:xfrm rot="16200000" flipH="1">
                <a:off x="4375" y="3196"/>
                <a:ext cx="363" cy="294"/>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92" name="Line 23"/>
              <p:cNvSpPr>
                <a:spLocks noChangeShapeType="1"/>
              </p:cNvSpPr>
              <p:nvPr/>
            </p:nvSpPr>
            <p:spPr bwMode="auto">
              <a:xfrm rot="16200000" flipH="1">
                <a:off x="4391" y="2769"/>
                <a:ext cx="136" cy="1017"/>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93" name="Line 24"/>
              <p:cNvSpPr>
                <a:spLocks noChangeShapeType="1"/>
              </p:cNvSpPr>
              <p:nvPr/>
            </p:nvSpPr>
            <p:spPr bwMode="auto">
              <a:xfrm rot="-5400000" flipH="1" flipV="1">
                <a:off x="5011" y="3124"/>
                <a:ext cx="178" cy="265"/>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94" name="Line 25"/>
              <p:cNvSpPr>
                <a:spLocks noChangeShapeType="1"/>
              </p:cNvSpPr>
              <p:nvPr/>
            </p:nvSpPr>
            <p:spPr bwMode="auto">
              <a:xfrm rot="-5400000" flipH="1" flipV="1">
                <a:off x="4747" y="3303"/>
                <a:ext cx="178" cy="263"/>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95" name="Line 26"/>
              <p:cNvSpPr>
                <a:spLocks noChangeShapeType="1"/>
              </p:cNvSpPr>
              <p:nvPr/>
            </p:nvSpPr>
            <p:spPr bwMode="auto">
              <a:xfrm rot="-5400000" flipH="1" flipV="1">
                <a:off x="4483" y="3481"/>
                <a:ext cx="178" cy="264"/>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96" name="Line 27"/>
              <p:cNvSpPr>
                <a:spLocks noChangeShapeType="1"/>
              </p:cNvSpPr>
              <p:nvPr/>
            </p:nvSpPr>
            <p:spPr bwMode="auto">
              <a:xfrm>
                <a:off x="4441" y="3700"/>
                <a:ext cx="0" cy="141"/>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0681" name="Text Box 56"/>
            <p:cNvSpPr txBox="1">
              <a:spLocks noChangeArrowheads="1"/>
            </p:cNvSpPr>
            <p:nvPr/>
          </p:nvSpPr>
          <p:spPr bwMode="auto">
            <a:xfrm>
              <a:off x="3744" y="3100"/>
              <a:ext cx="19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a:spcBef>
                  <a:spcPct val="0"/>
                </a:spcBef>
                <a:buFontTx/>
                <a:buNone/>
              </a:pPr>
              <a:r>
                <a:rPr lang="en-US" altLang="x-none" sz="1400">
                  <a:solidFill>
                    <a:srgbClr val="333333"/>
                  </a:solidFill>
                  <a:latin typeface="Verdana" charset="0"/>
                </a:rPr>
                <a:t>A</a:t>
              </a:r>
            </a:p>
          </p:txBody>
        </p:sp>
        <p:sp>
          <p:nvSpPr>
            <p:cNvPr id="70682" name="Text Box 57"/>
            <p:cNvSpPr txBox="1">
              <a:spLocks noChangeArrowheads="1"/>
            </p:cNvSpPr>
            <p:nvPr/>
          </p:nvSpPr>
          <p:spPr bwMode="auto">
            <a:xfrm>
              <a:off x="4413" y="3100"/>
              <a:ext cx="19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a:spcBef>
                  <a:spcPct val="0"/>
                </a:spcBef>
                <a:buFontTx/>
                <a:buNone/>
              </a:pPr>
              <a:r>
                <a:rPr lang="en-US" altLang="x-none" sz="1400">
                  <a:solidFill>
                    <a:srgbClr val="333333"/>
                  </a:solidFill>
                  <a:latin typeface="Verdana" charset="0"/>
                </a:rPr>
                <a:t>B</a:t>
              </a:r>
            </a:p>
          </p:txBody>
        </p:sp>
        <p:sp>
          <p:nvSpPr>
            <p:cNvPr id="70683" name="Text Box 58"/>
            <p:cNvSpPr txBox="1">
              <a:spLocks noChangeArrowheads="1"/>
            </p:cNvSpPr>
            <p:nvPr/>
          </p:nvSpPr>
          <p:spPr bwMode="auto">
            <a:xfrm>
              <a:off x="4031" y="3100"/>
              <a:ext cx="19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a:spcBef>
                  <a:spcPct val="0"/>
                </a:spcBef>
                <a:buFontTx/>
                <a:buNone/>
              </a:pPr>
              <a:r>
                <a:rPr lang="en-US" altLang="x-none" sz="1400">
                  <a:solidFill>
                    <a:srgbClr val="333333"/>
                  </a:solidFill>
                  <a:latin typeface="Verdana" charset="0"/>
                </a:rPr>
                <a:t>C</a:t>
              </a:r>
            </a:p>
          </p:txBody>
        </p:sp>
        <p:sp>
          <p:nvSpPr>
            <p:cNvPr id="70684" name="Text Box 59"/>
            <p:cNvSpPr txBox="1">
              <a:spLocks noChangeArrowheads="1"/>
            </p:cNvSpPr>
            <p:nvPr/>
          </p:nvSpPr>
          <p:spPr bwMode="auto">
            <a:xfrm>
              <a:off x="5128" y="3100"/>
              <a:ext cx="20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a:spcBef>
                  <a:spcPct val="0"/>
                </a:spcBef>
                <a:buFontTx/>
                <a:buNone/>
              </a:pPr>
              <a:r>
                <a:rPr lang="en-US" altLang="x-none" sz="1400">
                  <a:solidFill>
                    <a:srgbClr val="333333"/>
                  </a:solidFill>
                  <a:latin typeface="Verdana" charset="0"/>
                </a:rPr>
                <a:t>D</a:t>
              </a:r>
            </a:p>
          </p:txBody>
        </p:sp>
        <p:sp>
          <p:nvSpPr>
            <p:cNvPr id="70685" name="Rectangle 62"/>
            <p:cNvSpPr>
              <a:spLocks noChangeArrowheads="1"/>
            </p:cNvSpPr>
            <p:nvPr/>
          </p:nvSpPr>
          <p:spPr bwMode="auto">
            <a:xfrm>
              <a:off x="4232" y="3326"/>
              <a:ext cx="163" cy="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70686" name="Rectangle 63"/>
            <p:cNvSpPr>
              <a:spLocks noChangeArrowheads="1"/>
            </p:cNvSpPr>
            <p:nvPr/>
          </p:nvSpPr>
          <p:spPr bwMode="auto">
            <a:xfrm>
              <a:off x="3868" y="3333"/>
              <a:ext cx="163" cy="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70687" name="Rectangle 64"/>
            <p:cNvSpPr>
              <a:spLocks noChangeArrowheads="1"/>
            </p:cNvSpPr>
            <p:nvPr/>
          </p:nvSpPr>
          <p:spPr bwMode="auto">
            <a:xfrm>
              <a:off x="3688" y="3084"/>
              <a:ext cx="606" cy="192"/>
            </a:xfrm>
            <a:prstGeom prst="rect">
              <a:avLst/>
            </a:prstGeom>
            <a:noFill/>
            <a:ln w="38100">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70688" name="Rectangle 73"/>
            <p:cNvSpPr>
              <a:spLocks noChangeArrowheads="1"/>
            </p:cNvSpPr>
            <p:nvPr/>
          </p:nvSpPr>
          <p:spPr bwMode="auto">
            <a:xfrm>
              <a:off x="4567" y="3612"/>
              <a:ext cx="163" cy="96"/>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70689" name="Rectangle 78"/>
            <p:cNvSpPr>
              <a:spLocks noChangeArrowheads="1"/>
            </p:cNvSpPr>
            <p:nvPr/>
          </p:nvSpPr>
          <p:spPr bwMode="auto">
            <a:xfrm>
              <a:off x="4598" y="3460"/>
              <a:ext cx="163" cy="96"/>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gr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bwMode="auto">
          <a:xfrm>
            <a:off x="971550" y="188913"/>
            <a:ext cx="72009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S" altLang="x-none" sz="2800" b="1">
                <a:solidFill>
                  <a:srgbClr val="1F497D"/>
                </a:solidFill>
                <a:latin typeface="Arial" charset="0"/>
                <a:cs typeface="Arial" charset="0"/>
              </a:rPr>
              <a:t>Fenotipo vs. moléculas</a:t>
            </a:r>
          </a:p>
        </p:txBody>
      </p:sp>
      <p:pic>
        <p:nvPicPr>
          <p:cNvPr id="72706" name="Picture 5" descr="d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3663" y="2636838"/>
            <a:ext cx="2417762" cy="310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4" descr="http://www.kshitij-school.com/Study-Material/Class-11/Biology/Morphology-of-flowering-plants/Flower/1.jpg"/>
          <p:cNvPicPr>
            <a:picLocks noChangeAspect="1" noChangeArrowheads="1"/>
          </p:cNvPicPr>
          <p:nvPr/>
        </p:nvPicPr>
        <p:blipFill>
          <a:blip r:embed="rId4">
            <a:extLst>
              <a:ext uri="{28A0092B-C50C-407E-A947-70E740481C1C}">
                <a14:useLocalDpi xmlns:a14="http://schemas.microsoft.com/office/drawing/2010/main" val="0"/>
              </a:ext>
            </a:extLst>
          </a:blip>
          <a:srcRect b="26048"/>
          <a:stretch>
            <a:fillRect/>
          </a:stretch>
        </p:blipFill>
        <p:spPr bwMode="auto">
          <a:xfrm>
            <a:off x="971550" y="1557338"/>
            <a:ext cx="506253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S" altLang="x-none" sz="2800" b="1">
                <a:solidFill>
                  <a:srgbClr val="1F497D"/>
                </a:solidFill>
                <a:latin typeface="Arial" charset="0"/>
                <a:cs typeface="Arial" charset="0"/>
              </a:rPr>
              <a:t>Ventajas de los caracteres fenotípicos</a:t>
            </a:r>
          </a:p>
        </p:txBody>
      </p:sp>
      <p:sp>
        <p:nvSpPr>
          <p:cNvPr id="74754" name="Rectangle 3"/>
          <p:cNvSpPr>
            <a:spLocks noGrp="1" noChangeArrowheads="1"/>
          </p:cNvSpPr>
          <p:nvPr>
            <p:ph idx="1"/>
          </p:nvPr>
        </p:nvSpPr>
        <p:spPr>
          <a:xfrm>
            <a:off x="539750" y="4005263"/>
            <a:ext cx="8496300" cy="2365375"/>
          </a:xfrm>
        </p:spPr>
        <p:txBody>
          <a:bodyPr/>
          <a:lstStyle/>
          <a:p>
            <a:pPr eaLnBrk="1" hangingPunct="1">
              <a:buFont typeface="Wingdings" charset="2"/>
              <a:buChar char="§"/>
            </a:pPr>
            <a:r>
              <a:rPr lang="es-ES" altLang="x-none" sz="2400">
                <a:solidFill>
                  <a:srgbClr val="333333"/>
                </a:solidFill>
                <a:latin typeface="Arial" charset="0"/>
                <a:cs typeface="Arial" charset="0"/>
              </a:rPr>
              <a:t>Carateres </a:t>
            </a:r>
            <a:r>
              <a:rPr lang="es-ES" altLang="x-none" sz="2400" b="1">
                <a:solidFill>
                  <a:srgbClr val="333333"/>
                </a:solidFill>
                <a:latin typeface="Arial" charset="0"/>
                <a:cs typeface="Arial" charset="0"/>
              </a:rPr>
              <a:t>evolutivamente relevantes</a:t>
            </a:r>
            <a:endParaRPr lang="es-ES" altLang="x-none" sz="2400">
              <a:solidFill>
                <a:srgbClr val="333333"/>
              </a:solidFill>
              <a:latin typeface="Arial" charset="0"/>
              <a:cs typeface="Arial" charset="0"/>
            </a:endParaRPr>
          </a:p>
          <a:p>
            <a:pPr eaLnBrk="1" hangingPunct="1">
              <a:buFont typeface="Wingdings" charset="2"/>
              <a:buChar char="§"/>
            </a:pPr>
            <a:r>
              <a:rPr lang="es-ES" altLang="x-none" sz="2400">
                <a:solidFill>
                  <a:srgbClr val="333333"/>
                </a:solidFill>
                <a:latin typeface="Arial" charset="0"/>
                <a:cs typeface="Arial" charset="0"/>
              </a:rPr>
              <a:t>Caracteres complejos, </a:t>
            </a:r>
            <a:r>
              <a:rPr lang="es-ES" altLang="x-none" sz="2400" b="1">
                <a:solidFill>
                  <a:srgbClr val="333333"/>
                </a:solidFill>
                <a:latin typeface="Arial" charset="0"/>
                <a:cs typeface="Arial" charset="0"/>
              </a:rPr>
              <a:t>menos proclives a la homoplasia</a:t>
            </a:r>
          </a:p>
          <a:p>
            <a:pPr eaLnBrk="1" hangingPunct="1">
              <a:buFont typeface="Wingdings" charset="2"/>
              <a:buChar char="§"/>
            </a:pPr>
            <a:r>
              <a:rPr lang="es-ES" altLang="x-none" sz="2400">
                <a:solidFill>
                  <a:srgbClr val="333333"/>
                </a:solidFill>
                <a:latin typeface="Arial" charset="0"/>
                <a:cs typeface="Arial" charset="0"/>
              </a:rPr>
              <a:t>Los </a:t>
            </a:r>
            <a:r>
              <a:rPr lang="es-ES" altLang="x-none" sz="2400" b="1">
                <a:solidFill>
                  <a:srgbClr val="333333"/>
                </a:solidFill>
                <a:latin typeface="Arial" charset="0"/>
                <a:cs typeface="Arial" charset="0"/>
              </a:rPr>
              <a:t>únicos caractes disponibles </a:t>
            </a:r>
            <a:r>
              <a:rPr lang="es-ES" altLang="x-none" sz="2400">
                <a:solidFill>
                  <a:srgbClr val="333333"/>
                </a:solidFill>
                <a:latin typeface="Arial" charset="0"/>
                <a:cs typeface="Arial" charset="0"/>
              </a:rPr>
              <a:t>en algunos casos (fósiles, especímenes raros)</a:t>
            </a:r>
          </a:p>
        </p:txBody>
      </p:sp>
      <p:pic>
        <p:nvPicPr>
          <p:cNvPr id="74755" name="Picture 4" descr="http://www.kshitij-school.com/Study-Material/Class-11/Biology/Morphology-of-flowering-plants/Flower/1.jpg"/>
          <p:cNvPicPr>
            <a:picLocks noChangeAspect="1" noChangeArrowheads="1"/>
          </p:cNvPicPr>
          <p:nvPr/>
        </p:nvPicPr>
        <p:blipFill>
          <a:blip r:embed="rId3">
            <a:extLst>
              <a:ext uri="{28A0092B-C50C-407E-A947-70E740481C1C}">
                <a14:useLocalDpi xmlns:a14="http://schemas.microsoft.com/office/drawing/2010/main" val="0"/>
              </a:ext>
            </a:extLst>
          </a:blip>
          <a:srcRect b="26048"/>
          <a:stretch>
            <a:fillRect/>
          </a:stretch>
        </p:blipFill>
        <p:spPr bwMode="auto">
          <a:xfrm>
            <a:off x="827088" y="1700213"/>
            <a:ext cx="5062537"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bwMode="auto">
          <a:xfrm>
            <a:off x="971550" y="260350"/>
            <a:ext cx="7200900" cy="850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S_tradnl" altLang="x-none" sz="2800" b="1">
                <a:solidFill>
                  <a:srgbClr val="1F497D"/>
                </a:solidFill>
                <a:latin typeface="Arial" charset="0"/>
                <a:cs typeface="Arial" charset="0"/>
              </a:rPr>
              <a:t>Problemas de los caracteres fenotípicos</a:t>
            </a:r>
            <a:endParaRPr lang="en-US" altLang="x-none" sz="2800" b="1">
              <a:solidFill>
                <a:srgbClr val="1F497D"/>
              </a:solidFill>
              <a:latin typeface="Arial" charset="0"/>
              <a:cs typeface="Arial" charset="0"/>
            </a:endParaRPr>
          </a:p>
        </p:txBody>
      </p:sp>
      <p:sp>
        <p:nvSpPr>
          <p:cNvPr id="76802" name="Rectangle 3"/>
          <p:cNvSpPr>
            <a:spLocks noGrp="1" noChangeArrowheads="1"/>
          </p:cNvSpPr>
          <p:nvPr>
            <p:ph idx="1"/>
          </p:nvPr>
        </p:nvSpPr>
        <p:spPr>
          <a:xfrm>
            <a:off x="323850" y="3933825"/>
            <a:ext cx="8496300" cy="2611438"/>
          </a:xfrm>
        </p:spPr>
        <p:txBody>
          <a:bodyPr/>
          <a:lstStyle/>
          <a:p>
            <a:pPr eaLnBrk="1" hangingPunct="1">
              <a:buFont typeface="Wingdings" charset="2"/>
              <a:buChar char="§"/>
            </a:pPr>
            <a:r>
              <a:rPr lang="es-ES" altLang="x-none" sz="2400">
                <a:solidFill>
                  <a:srgbClr val="333333"/>
                </a:solidFill>
                <a:latin typeface="Arial" charset="0"/>
                <a:cs typeface="Arial" charset="0"/>
              </a:rPr>
              <a:t>Problemas de codificación de taxones supraespecíficos como terminales (</a:t>
            </a:r>
            <a:r>
              <a:rPr lang="es-ES" altLang="en-US" sz="2400">
                <a:solidFill>
                  <a:srgbClr val="333333"/>
                </a:solidFill>
                <a:latin typeface="Arial" charset="0"/>
                <a:cs typeface="Arial" charset="0"/>
              </a:rPr>
              <a:t>“</a:t>
            </a:r>
            <a:r>
              <a:rPr lang="es-ES" altLang="ja-JP" sz="2400" b="1">
                <a:solidFill>
                  <a:srgbClr val="333333"/>
                </a:solidFill>
                <a:latin typeface="Arial" charset="0"/>
                <a:cs typeface="Arial" charset="0"/>
              </a:rPr>
              <a:t>quimeras</a:t>
            </a:r>
            <a:r>
              <a:rPr lang="es-ES" altLang="en-US" sz="2400">
                <a:solidFill>
                  <a:srgbClr val="333333"/>
                </a:solidFill>
                <a:latin typeface="Arial" charset="0"/>
                <a:cs typeface="Arial" charset="0"/>
              </a:rPr>
              <a:t>”</a:t>
            </a:r>
            <a:r>
              <a:rPr lang="es-ES" altLang="ja-JP" sz="2400">
                <a:solidFill>
                  <a:srgbClr val="333333"/>
                </a:solidFill>
                <a:latin typeface="Arial" charset="0"/>
                <a:cs typeface="Arial" charset="0"/>
              </a:rPr>
              <a:t>)</a:t>
            </a:r>
          </a:p>
          <a:p>
            <a:pPr eaLnBrk="1" hangingPunct="1">
              <a:buFont typeface="Wingdings" charset="2"/>
              <a:buChar char="§"/>
            </a:pPr>
            <a:r>
              <a:rPr lang="es-ES" altLang="x-none" sz="2400" b="1">
                <a:solidFill>
                  <a:srgbClr val="333333"/>
                </a:solidFill>
                <a:latin typeface="Arial" charset="0"/>
                <a:cs typeface="Arial" charset="0"/>
              </a:rPr>
              <a:t>Subjetividad</a:t>
            </a:r>
            <a:r>
              <a:rPr lang="es-ES" altLang="x-none" sz="2400">
                <a:solidFill>
                  <a:srgbClr val="333333"/>
                </a:solidFill>
                <a:latin typeface="Arial" charset="0"/>
                <a:cs typeface="Arial" charset="0"/>
              </a:rPr>
              <a:t> en la codificación de caracteres</a:t>
            </a:r>
          </a:p>
          <a:p>
            <a:pPr eaLnBrk="1" hangingPunct="1">
              <a:buFont typeface="Wingdings" charset="2"/>
              <a:buChar char="§"/>
            </a:pPr>
            <a:r>
              <a:rPr lang="es-ES" altLang="x-none" sz="2400">
                <a:solidFill>
                  <a:srgbClr val="333333"/>
                </a:solidFill>
                <a:latin typeface="Arial" charset="0"/>
                <a:cs typeface="Arial" charset="0"/>
              </a:rPr>
              <a:t>Número </a:t>
            </a:r>
            <a:r>
              <a:rPr lang="es-ES" altLang="x-none" sz="2400" b="1">
                <a:solidFill>
                  <a:srgbClr val="333333"/>
                </a:solidFill>
                <a:latin typeface="Arial" charset="0"/>
                <a:cs typeface="Arial" charset="0"/>
              </a:rPr>
              <a:t>limitado </a:t>
            </a:r>
            <a:r>
              <a:rPr lang="es-ES" altLang="x-none" sz="2400">
                <a:solidFill>
                  <a:srgbClr val="333333"/>
                </a:solidFill>
                <a:latin typeface="Arial" charset="0"/>
                <a:cs typeface="Arial" charset="0"/>
              </a:rPr>
              <a:t>de caracteres</a:t>
            </a:r>
          </a:p>
          <a:p>
            <a:pPr eaLnBrk="1" hangingPunct="1">
              <a:buFont typeface="Wingdings" charset="2"/>
              <a:buChar char="§"/>
            </a:pPr>
            <a:r>
              <a:rPr lang="es-ES" altLang="x-none" sz="2400">
                <a:solidFill>
                  <a:srgbClr val="333333"/>
                </a:solidFill>
                <a:latin typeface="Arial" charset="0"/>
                <a:cs typeface="Arial" charset="0"/>
              </a:rPr>
              <a:t>Taxones altamente </a:t>
            </a:r>
            <a:r>
              <a:rPr lang="es-ES" altLang="x-none" sz="2400" b="1">
                <a:solidFill>
                  <a:srgbClr val="333333"/>
                </a:solidFill>
                <a:latin typeface="Arial" charset="0"/>
                <a:cs typeface="Arial" charset="0"/>
              </a:rPr>
              <a:t>autapomórficos</a:t>
            </a:r>
            <a:endParaRPr lang="es-ES" altLang="x-none" sz="2400">
              <a:solidFill>
                <a:srgbClr val="333333"/>
              </a:solidFill>
              <a:latin typeface="Arial" charset="0"/>
              <a:cs typeface="Arial" charset="0"/>
            </a:endParaRPr>
          </a:p>
        </p:txBody>
      </p:sp>
      <p:pic>
        <p:nvPicPr>
          <p:cNvPr id="76803" name="Picture 4" descr="http://www.kshitij-school.com/Study-Material/Class-11/Biology/Morphology-of-flowering-plants/Flower/1.jpg"/>
          <p:cNvPicPr>
            <a:picLocks noChangeAspect="1" noChangeArrowheads="1"/>
          </p:cNvPicPr>
          <p:nvPr/>
        </p:nvPicPr>
        <p:blipFill>
          <a:blip r:embed="rId3">
            <a:extLst>
              <a:ext uri="{28A0092B-C50C-407E-A947-70E740481C1C}">
                <a14:useLocalDpi xmlns:a14="http://schemas.microsoft.com/office/drawing/2010/main" val="0"/>
              </a:ext>
            </a:extLst>
          </a:blip>
          <a:srcRect b="26048"/>
          <a:stretch>
            <a:fillRect/>
          </a:stretch>
        </p:blipFill>
        <p:spPr bwMode="auto">
          <a:xfrm>
            <a:off x="468313" y="1773238"/>
            <a:ext cx="5060950"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bwMode="auto">
          <a:xfrm>
            <a:off x="971550" y="188913"/>
            <a:ext cx="7200900" cy="849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S" altLang="x-none" sz="2800" b="1">
                <a:solidFill>
                  <a:srgbClr val="1F497D"/>
                </a:solidFill>
                <a:latin typeface="Arial" charset="0"/>
                <a:cs typeface="Arial" charset="0"/>
              </a:rPr>
              <a:t>Ventajas de los caracteres moleculares</a:t>
            </a:r>
          </a:p>
        </p:txBody>
      </p:sp>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r="10703"/>
          <a:stretch>
            <a:fillRect/>
          </a:stretch>
        </p:blipFill>
        <p:spPr bwMode="auto">
          <a:xfrm>
            <a:off x="7019925" y="836613"/>
            <a:ext cx="2020888" cy="3240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851" name="Rectangle 3"/>
          <p:cNvSpPr>
            <a:spLocks noGrp="1" noChangeArrowheads="1"/>
          </p:cNvSpPr>
          <p:nvPr>
            <p:ph idx="1"/>
          </p:nvPr>
        </p:nvSpPr>
        <p:spPr>
          <a:xfrm>
            <a:off x="468313" y="2863850"/>
            <a:ext cx="7343775" cy="4525963"/>
          </a:xfrm>
        </p:spPr>
        <p:txBody>
          <a:bodyPr/>
          <a:lstStyle/>
          <a:p>
            <a:pPr eaLnBrk="1" hangingPunct="1">
              <a:lnSpc>
                <a:spcPct val="80000"/>
              </a:lnSpc>
              <a:buFont typeface="Wingdings" charset="2"/>
              <a:buChar char="§"/>
            </a:pPr>
            <a:r>
              <a:rPr lang="es-ES" altLang="x-none" sz="2400">
                <a:solidFill>
                  <a:srgbClr val="333333"/>
                </a:solidFill>
                <a:latin typeface="Arial" charset="0"/>
                <a:cs typeface="Arial" charset="0"/>
              </a:rPr>
              <a:t>Las entidades moleculares son </a:t>
            </a:r>
            <a:r>
              <a:rPr lang="es-ES" altLang="x-none" sz="2400" b="1">
                <a:solidFill>
                  <a:srgbClr val="333333"/>
                </a:solidFill>
                <a:latin typeface="Arial" charset="0"/>
                <a:cs typeface="Arial" charset="0"/>
              </a:rPr>
              <a:t>estrictamente heredables</a:t>
            </a:r>
          </a:p>
          <a:p>
            <a:pPr eaLnBrk="1" hangingPunct="1">
              <a:lnSpc>
                <a:spcPct val="80000"/>
              </a:lnSpc>
              <a:buFont typeface="Wingdings" charset="2"/>
              <a:buChar char="§"/>
            </a:pPr>
            <a:r>
              <a:rPr lang="es-ES" altLang="x-none" sz="2400" b="1">
                <a:solidFill>
                  <a:srgbClr val="333333"/>
                </a:solidFill>
                <a:latin typeface="Arial" charset="0"/>
                <a:cs typeface="Arial" charset="0"/>
              </a:rPr>
              <a:t>No hay ambigüedades </a:t>
            </a:r>
            <a:r>
              <a:rPr lang="es-ES" altLang="x-none" sz="2400">
                <a:solidFill>
                  <a:srgbClr val="333333"/>
                </a:solidFill>
                <a:latin typeface="Arial" charset="0"/>
                <a:cs typeface="Arial" charset="0"/>
              </a:rPr>
              <a:t>en la codificación (determinar el estado de los caracteres es trivial)</a:t>
            </a:r>
          </a:p>
          <a:p>
            <a:pPr eaLnBrk="1" hangingPunct="1">
              <a:lnSpc>
                <a:spcPct val="80000"/>
              </a:lnSpc>
              <a:buFont typeface="Wingdings" charset="2"/>
              <a:buChar char="§"/>
            </a:pPr>
            <a:r>
              <a:rPr lang="es-ES" altLang="x-none" sz="2400">
                <a:solidFill>
                  <a:srgbClr val="333333"/>
                </a:solidFill>
                <a:latin typeface="Arial" charset="0"/>
                <a:cs typeface="Arial" charset="0"/>
              </a:rPr>
              <a:t>Hay ciertas </a:t>
            </a:r>
            <a:r>
              <a:rPr lang="es-ES" altLang="x-none" sz="2400" b="1">
                <a:solidFill>
                  <a:srgbClr val="333333"/>
                </a:solidFill>
                <a:latin typeface="Arial" charset="0"/>
                <a:cs typeface="Arial" charset="0"/>
              </a:rPr>
              <a:t>regularidades en la evolución </a:t>
            </a:r>
            <a:r>
              <a:rPr lang="es-ES" altLang="x-none" sz="2400">
                <a:solidFill>
                  <a:srgbClr val="333333"/>
                </a:solidFill>
                <a:latin typeface="Arial" charset="0"/>
                <a:cs typeface="Arial" charset="0"/>
              </a:rPr>
              <a:t>de los caracteres moleculares</a:t>
            </a:r>
          </a:p>
          <a:p>
            <a:pPr eaLnBrk="1" hangingPunct="1">
              <a:lnSpc>
                <a:spcPct val="80000"/>
              </a:lnSpc>
              <a:buFont typeface="Wingdings" charset="2"/>
              <a:buChar char="§"/>
            </a:pPr>
            <a:r>
              <a:rPr lang="es-ES" altLang="x-none" sz="2400">
                <a:solidFill>
                  <a:srgbClr val="333333"/>
                </a:solidFill>
                <a:latin typeface="Arial" charset="0"/>
                <a:cs typeface="Arial" charset="0"/>
              </a:rPr>
              <a:t>Los datos moleculares son </a:t>
            </a:r>
            <a:r>
              <a:rPr lang="es-ES" altLang="x-none" sz="2400" b="1">
                <a:solidFill>
                  <a:srgbClr val="333333"/>
                </a:solidFill>
                <a:latin typeface="Arial" charset="0"/>
                <a:cs typeface="Arial" charset="0"/>
              </a:rPr>
              <a:t>robustos</a:t>
            </a:r>
            <a:r>
              <a:rPr lang="es-ES" altLang="x-none" sz="2400">
                <a:solidFill>
                  <a:srgbClr val="333333"/>
                </a:solidFill>
                <a:latin typeface="Arial" charset="0"/>
                <a:cs typeface="Arial" charset="0"/>
              </a:rPr>
              <a:t> frente a la distancia evolutiva</a:t>
            </a:r>
          </a:p>
          <a:p>
            <a:pPr eaLnBrk="1" hangingPunct="1">
              <a:lnSpc>
                <a:spcPct val="80000"/>
              </a:lnSpc>
              <a:buFont typeface="Wingdings" charset="2"/>
              <a:buChar char="§"/>
            </a:pPr>
            <a:r>
              <a:rPr lang="es-ES" altLang="x-none" sz="2400">
                <a:solidFill>
                  <a:srgbClr val="333333"/>
                </a:solidFill>
                <a:latin typeface="Arial" charset="0"/>
                <a:cs typeface="Arial" charset="0"/>
              </a:rPr>
              <a:t>Información temporal: </a:t>
            </a:r>
            <a:r>
              <a:rPr lang="es-ES" altLang="x-none" sz="2400" b="1">
                <a:solidFill>
                  <a:srgbClr val="333333"/>
                </a:solidFill>
                <a:latin typeface="Arial" charset="0"/>
                <a:cs typeface="Arial" charset="0"/>
              </a:rPr>
              <a:t>reloj molecular</a:t>
            </a:r>
          </a:p>
          <a:p>
            <a:pPr eaLnBrk="1" hangingPunct="1">
              <a:lnSpc>
                <a:spcPct val="80000"/>
              </a:lnSpc>
              <a:buFont typeface="Wingdings" charset="2"/>
              <a:buChar char="§"/>
            </a:pPr>
            <a:r>
              <a:rPr lang="es-ES" altLang="x-none" sz="2400">
                <a:solidFill>
                  <a:srgbClr val="333333"/>
                </a:solidFill>
                <a:latin typeface="Arial" charset="0"/>
                <a:cs typeface="Arial" charset="0"/>
              </a:rPr>
              <a:t>Los datos moleculares son </a:t>
            </a:r>
            <a:r>
              <a:rPr lang="es-ES" altLang="x-none" sz="2400" b="1">
                <a:solidFill>
                  <a:srgbClr val="333333"/>
                </a:solidFill>
                <a:latin typeface="Arial" charset="0"/>
                <a:cs typeface="Arial" charset="0"/>
              </a:rPr>
              <a:t>muy abundantes</a:t>
            </a:r>
          </a:p>
          <a:p>
            <a:pPr eaLnBrk="1" hangingPunct="1">
              <a:lnSpc>
                <a:spcPct val="80000"/>
              </a:lnSpc>
              <a:buFont typeface="Wingdings" charset="2"/>
              <a:buChar char="§"/>
            </a:pPr>
            <a:endParaRPr lang="es-ES" altLang="x-none" sz="2400">
              <a:solidFill>
                <a:srgbClr val="333333"/>
              </a:solidFill>
              <a:latin typeface="Arial" charset="0"/>
              <a:cs typeface="Arial"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bwMode="auto">
          <a:xfrm>
            <a:off x="971550" y="188913"/>
            <a:ext cx="7200900" cy="706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S" altLang="x-none" sz="2800" b="1">
                <a:solidFill>
                  <a:srgbClr val="1F497D"/>
                </a:solidFill>
                <a:latin typeface="Arial" charset="0"/>
                <a:cs typeface="Arial" charset="0"/>
              </a:rPr>
              <a:t>Problemas de los caracteres moleculares</a:t>
            </a:r>
          </a:p>
        </p:txBody>
      </p:sp>
      <p:sp>
        <p:nvSpPr>
          <p:cNvPr id="80898" name="Rectangle 3"/>
          <p:cNvSpPr>
            <a:spLocks noGrp="1" noChangeArrowheads="1"/>
          </p:cNvSpPr>
          <p:nvPr>
            <p:ph idx="1"/>
          </p:nvPr>
        </p:nvSpPr>
        <p:spPr>
          <a:xfrm>
            <a:off x="539750" y="3182938"/>
            <a:ext cx="7345363" cy="3198812"/>
          </a:xfrm>
        </p:spPr>
        <p:txBody>
          <a:bodyPr/>
          <a:lstStyle/>
          <a:p>
            <a:pPr eaLnBrk="1" hangingPunct="1">
              <a:buFont typeface="Wingdings" charset="2"/>
              <a:buChar char="§"/>
            </a:pPr>
            <a:r>
              <a:rPr lang="es-ES" altLang="x-none" sz="2400">
                <a:solidFill>
                  <a:srgbClr val="333333"/>
                </a:solidFill>
                <a:latin typeface="Arial" charset="0"/>
                <a:cs typeface="Arial" charset="0"/>
              </a:rPr>
              <a:t>Más proclives a la </a:t>
            </a:r>
            <a:r>
              <a:rPr lang="es-ES" altLang="x-none" sz="2400" b="1">
                <a:solidFill>
                  <a:srgbClr val="333333"/>
                </a:solidFill>
                <a:latin typeface="Arial" charset="0"/>
                <a:cs typeface="Arial" charset="0"/>
              </a:rPr>
              <a:t>homoplasia</a:t>
            </a:r>
            <a:r>
              <a:rPr lang="es-ES" altLang="x-none" sz="2400">
                <a:solidFill>
                  <a:srgbClr val="333333"/>
                </a:solidFill>
                <a:latin typeface="Arial" charset="0"/>
                <a:cs typeface="Arial" charset="0"/>
              </a:rPr>
              <a:t> (solo 4 nucleótidos, 20 aminoácidos)</a:t>
            </a:r>
          </a:p>
          <a:p>
            <a:pPr eaLnBrk="1" hangingPunct="1">
              <a:buFont typeface="Wingdings" charset="2"/>
              <a:buChar char="§"/>
            </a:pPr>
            <a:r>
              <a:rPr lang="es-ES" altLang="x-none" sz="2400">
                <a:solidFill>
                  <a:srgbClr val="333333"/>
                </a:solidFill>
                <a:latin typeface="Arial" charset="0"/>
                <a:cs typeface="Arial" charset="0"/>
              </a:rPr>
              <a:t>Evolución </a:t>
            </a:r>
            <a:r>
              <a:rPr lang="es-ES" altLang="x-none" sz="2400" b="1">
                <a:solidFill>
                  <a:srgbClr val="333333"/>
                </a:solidFill>
                <a:latin typeface="Arial" charset="0"/>
                <a:cs typeface="Arial" charset="0"/>
              </a:rPr>
              <a:t>compleja</a:t>
            </a:r>
            <a:endParaRPr lang="es-ES" altLang="x-none" sz="2400">
              <a:solidFill>
                <a:srgbClr val="333333"/>
              </a:solidFill>
              <a:latin typeface="Arial" charset="0"/>
              <a:cs typeface="Arial" charset="0"/>
            </a:endParaRPr>
          </a:p>
          <a:p>
            <a:pPr eaLnBrk="1" hangingPunct="1">
              <a:buFont typeface="Wingdings" charset="2"/>
              <a:buChar char="§"/>
            </a:pPr>
            <a:r>
              <a:rPr lang="es-ES" altLang="x-none" sz="2400">
                <a:solidFill>
                  <a:srgbClr val="333333"/>
                </a:solidFill>
                <a:latin typeface="Arial" charset="0"/>
                <a:cs typeface="Arial" charset="0"/>
              </a:rPr>
              <a:t>Los </a:t>
            </a:r>
            <a:r>
              <a:rPr lang="es-ES" altLang="x-none" sz="2400" b="1">
                <a:solidFill>
                  <a:srgbClr val="333333"/>
                </a:solidFill>
                <a:latin typeface="Arial" charset="0"/>
                <a:cs typeface="Arial" charset="0"/>
              </a:rPr>
              <a:t>árboles de genes </a:t>
            </a:r>
            <a:r>
              <a:rPr lang="es-ES" altLang="x-none" sz="2400">
                <a:solidFill>
                  <a:srgbClr val="333333"/>
                </a:solidFill>
                <a:latin typeface="Arial" charset="0"/>
                <a:cs typeface="Arial" charset="0"/>
              </a:rPr>
              <a:t>no siempre coinciden con los </a:t>
            </a:r>
            <a:r>
              <a:rPr lang="es-ES" altLang="x-none" sz="2400" b="1">
                <a:solidFill>
                  <a:srgbClr val="333333"/>
                </a:solidFill>
                <a:latin typeface="Arial" charset="0"/>
                <a:cs typeface="Arial" charset="0"/>
              </a:rPr>
              <a:t>árboles de especies</a:t>
            </a:r>
          </a:p>
          <a:p>
            <a:pPr eaLnBrk="1" hangingPunct="1">
              <a:buFont typeface="Wingdings" charset="2"/>
              <a:buChar char="§"/>
            </a:pPr>
            <a:r>
              <a:rPr lang="es-ES" altLang="x-none" sz="2400">
                <a:solidFill>
                  <a:srgbClr val="333333"/>
                </a:solidFill>
                <a:latin typeface="Arial" charset="0"/>
                <a:cs typeface="Arial" charset="0"/>
              </a:rPr>
              <a:t>La determinación de la </a:t>
            </a:r>
            <a:r>
              <a:rPr lang="es-ES" altLang="x-none" sz="2400" b="1">
                <a:solidFill>
                  <a:srgbClr val="333333"/>
                </a:solidFill>
                <a:latin typeface="Arial" charset="0"/>
                <a:cs typeface="Arial" charset="0"/>
              </a:rPr>
              <a:t>homología </a:t>
            </a:r>
            <a:r>
              <a:rPr lang="es-ES" altLang="x-none" sz="2400">
                <a:solidFill>
                  <a:srgbClr val="333333"/>
                </a:solidFill>
                <a:latin typeface="Arial" charset="0"/>
                <a:cs typeface="Arial" charset="0"/>
              </a:rPr>
              <a:t>puede ser difícil: duplicaciones de genes, alineamientos</a:t>
            </a:r>
            <a:endParaRPr lang="es-ES" altLang="x-none" sz="2400" b="1">
              <a:solidFill>
                <a:srgbClr val="333333"/>
              </a:solidFill>
              <a:latin typeface="Arial" charset="0"/>
              <a:cs typeface="Arial" charset="0"/>
            </a:endParaRPr>
          </a:p>
        </p:txBody>
      </p:sp>
      <p:pic>
        <p:nvPicPr>
          <p:cNvPr id="80899" name="Picture 2"/>
          <p:cNvPicPr>
            <a:picLocks noChangeAspect="1" noChangeArrowheads="1"/>
          </p:cNvPicPr>
          <p:nvPr/>
        </p:nvPicPr>
        <p:blipFill>
          <a:blip r:embed="rId3">
            <a:extLst>
              <a:ext uri="{28A0092B-C50C-407E-A947-70E740481C1C}">
                <a14:useLocalDpi xmlns:a14="http://schemas.microsoft.com/office/drawing/2010/main" val="0"/>
              </a:ext>
            </a:extLst>
          </a:blip>
          <a:srcRect r="10703"/>
          <a:stretch>
            <a:fillRect/>
          </a:stretch>
        </p:blipFill>
        <p:spPr bwMode="auto">
          <a:xfrm>
            <a:off x="7019925" y="836613"/>
            <a:ext cx="2020888" cy="3240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4"/>
          <p:cNvSpPr>
            <a:spLocks noGrp="1" noChangeArrowheads="1"/>
          </p:cNvSpPr>
          <p:nvPr>
            <p:ph type="title"/>
          </p:nvPr>
        </p:nvSpPr>
        <p:spPr bwMode="auto">
          <a:xfrm>
            <a:off x="971550" y="188913"/>
            <a:ext cx="7200900" cy="777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S" altLang="x-none" sz="2800" b="1">
                <a:solidFill>
                  <a:srgbClr val="1F497D"/>
                </a:solidFill>
                <a:latin typeface="Arial" charset="0"/>
                <a:cs typeface="Arial" charset="0"/>
              </a:rPr>
              <a:t>Análisis separados</a:t>
            </a:r>
          </a:p>
        </p:txBody>
      </p:sp>
      <p:sp>
        <p:nvSpPr>
          <p:cNvPr id="82946" name="Rectangle 5"/>
          <p:cNvSpPr>
            <a:spLocks noGrp="1" noChangeArrowheads="1"/>
          </p:cNvSpPr>
          <p:nvPr>
            <p:ph idx="1"/>
          </p:nvPr>
        </p:nvSpPr>
        <p:spPr>
          <a:xfrm>
            <a:off x="250825" y="1423988"/>
            <a:ext cx="8713788" cy="4525962"/>
          </a:xfrm>
        </p:spPr>
        <p:txBody>
          <a:bodyPr/>
          <a:lstStyle/>
          <a:p>
            <a:pPr eaLnBrk="1" hangingPunct="1"/>
            <a:r>
              <a:rPr lang="es-ES" altLang="x-none" sz="2400" dirty="0">
                <a:solidFill>
                  <a:srgbClr val="333333"/>
                </a:solidFill>
                <a:latin typeface="Arial" charset="0"/>
                <a:cs typeface="Arial" charset="0"/>
              </a:rPr>
              <a:t>El consenso de análisis separados es una estimación </a:t>
            </a:r>
            <a:r>
              <a:rPr lang="es-ES" altLang="x-none" sz="2400" b="1" dirty="0">
                <a:solidFill>
                  <a:srgbClr val="333333"/>
                </a:solidFill>
                <a:latin typeface="Arial" charset="0"/>
                <a:cs typeface="Arial" charset="0"/>
              </a:rPr>
              <a:t>conservadora </a:t>
            </a:r>
            <a:r>
              <a:rPr lang="es-ES" altLang="x-none" sz="2400" dirty="0">
                <a:solidFill>
                  <a:srgbClr val="333333"/>
                </a:solidFill>
                <a:latin typeface="Arial" charset="0"/>
                <a:cs typeface="Arial" charset="0"/>
              </a:rPr>
              <a:t>de la filogenia</a:t>
            </a:r>
          </a:p>
          <a:p>
            <a:pPr eaLnBrk="1" hangingPunct="1">
              <a:buFontTx/>
              <a:buNone/>
            </a:pPr>
            <a:endParaRPr lang="es-ES" altLang="x-none" sz="2400" dirty="0">
              <a:solidFill>
                <a:srgbClr val="333333"/>
              </a:solidFill>
              <a:latin typeface="Arial" charset="0"/>
              <a:cs typeface="Arial" charset="0"/>
            </a:endParaRPr>
          </a:p>
          <a:p>
            <a:pPr eaLnBrk="1" hangingPunct="1"/>
            <a:r>
              <a:rPr lang="es-ES" altLang="x-none" sz="2400" dirty="0">
                <a:solidFill>
                  <a:srgbClr val="333333"/>
                </a:solidFill>
                <a:latin typeface="Arial" charset="0"/>
                <a:cs typeface="Arial" charset="0"/>
              </a:rPr>
              <a:t>Algunos </a:t>
            </a:r>
            <a:r>
              <a:rPr lang="es-ES" altLang="x-none" sz="2400" b="1" dirty="0">
                <a:solidFill>
                  <a:srgbClr val="333333"/>
                </a:solidFill>
                <a:latin typeface="Arial" charset="0"/>
                <a:cs typeface="Arial" charset="0"/>
              </a:rPr>
              <a:t>métodos</a:t>
            </a:r>
            <a:r>
              <a:rPr lang="es-ES" altLang="x-none" sz="2400" dirty="0">
                <a:solidFill>
                  <a:srgbClr val="333333"/>
                </a:solidFill>
                <a:latin typeface="Arial" charset="0"/>
                <a:cs typeface="Arial" charset="0"/>
              </a:rPr>
              <a:t> filogenéticos solo se pueden aplicar a ciertos tipos de datos</a:t>
            </a:r>
          </a:p>
          <a:p>
            <a:pPr eaLnBrk="1" hangingPunct="1">
              <a:buFontTx/>
              <a:buNone/>
            </a:pPr>
            <a:endParaRPr lang="es-ES" altLang="x-none" sz="2400" dirty="0">
              <a:solidFill>
                <a:srgbClr val="333333"/>
              </a:solidFill>
              <a:latin typeface="Arial" charset="0"/>
              <a:cs typeface="Arial" charset="0"/>
            </a:endParaRPr>
          </a:p>
          <a:p>
            <a:pPr eaLnBrk="1" hangingPunct="1"/>
            <a:r>
              <a:rPr lang="es-ES" altLang="x-none" sz="2400" dirty="0">
                <a:solidFill>
                  <a:srgbClr val="333333"/>
                </a:solidFill>
                <a:latin typeface="Arial" charset="0"/>
                <a:cs typeface="Arial" charset="0"/>
              </a:rPr>
              <a:t>A nivel de especies, la </a:t>
            </a:r>
            <a:r>
              <a:rPr lang="es-ES" altLang="x-none" sz="2400" b="1" dirty="0">
                <a:solidFill>
                  <a:srgbClr val="333333"/>
                </a:solidFill>
                <a:latin typeface="Arial" charset="0"/>
                <a:cs typeface="Arial" charset="0"/>
              </a:rPr>
              <a:t>concatenación</a:t>
            </a:r>
            <a:r>
              <a:rPr lang="es-ES" altLang="x-none" sz="2400" dirty="0">
                <a:solidFill>
                  <a:srgbClr val="333333"/>
                </a:solidFill>
                <a:latin typeface="Arial" charset="0"/>
                <a:cs typeface="Arial" charset="0"/>
              </a:rPr>
              <a:t> de genes diferentes puede ser </a:t>
            </a:r>
            <a:r>
              <a:rPr lang="es-ES" altLang="x-none" sz="2400" b="1" dirty="0">
                <a:solidFill>
                  <a:srgbClr val="333333"/>
                </a:solidFill>
                <a:latin typeface="Arial" charset="0"/>
                <a:cs typeface="Arial" charset="0"/>
              </a:rPr>
              <a:t>inapropiada</a:t>
            </a:r>
            <a:r>
              <a:rPr lang="es-ES" altLang="x-none" sz="2400" dirty="0">
                <a:solidFill>
                  <a:srgbClr val="333333"/>
                </a:solidFill>
                <a:latin typeface="Arial" charset="0"/>
                <a:cs typeface="Arial" charset="0"/>
              </a:rPr>
              <a:t> si se da:</a:t>
            </a:r>
          </a:p>
          <a:p>
            <a:pPr lvl="1" eaLnBrk="1" hangingPunct="1"/>
            <a:r>
              <a:rPr lang="es-ES" altLang="x-none" sz="2400" dirty="0">
                <a:latin typeface="Arial" charset="0"/>
                <a:ea typeface="ＭＳ Ｐゴシック" charset="-128"/>
                <a:cs typeface="Arial" charset="0"/>
              </a:rPr>
              <a:t>Transferencia horizontal de genes, hibridación</a:t>
            </a:r>
          </a:p>
          <a:p>
            <a:pPr lvl="1" eaLnBrk="1" hangingPunct="1"/>
            <a:r>
              <a:rPr lang="es-ES" altLang="x-none" sz="2400" dirty="0">
                <a:latin typeface="Arial" charset="0"/>
                <a:ea typeface="ＭＳ Ｐゴシック" charset="-128"/>
                <a:cs typeface="Arial" charset="0"/>
              </a:rPr>
              <a:t>Duplicación de genes</a:t>
            </a:r>
          </a:p>
          <a:p>
            <a:pPr lvl="1" eaLnBrk="1" hangingPunct="1"/>
            <a:r>
              <a:rPr lang="es-ES" altLang="x-none" sz="2400" dirty="0">
                <a:latin typeface="Arial" charset="0"/>
                <a:ea typeface="ＭＳ Ｐゴシック" charset="-128"/>
                <a:cs typeface="Arial" charset="0"/>
              </a:rPr>
              <a:t>Coalescencia más profunda que el tiempo de divergencia</a:t>
            </a:r>
          </a:p>
          <a:p>
            <a:pPr eaLnBrk="1" hangingPunct="1"/>
            <a:endParaRPr lang="es-ES" altLang="x-none" sz="2400" dirty="0">
              <a:solidFill>
                <a:srgbClr val="333333"/>
              </a:solidFill>
              <a:latin typeface="Arial" charset="0"/>
              <a:cs typeface="Arial" charset="0"/>
            </a:endParaRPr>
          </a:p>
          <a:p>
            <a:pPr eaLnBrk="1" hangingPunct="1">
              <a:buFontTx/>
              <a:buNone/>
            </a:pPr>
            <a:endParaRPr lang="es-ES" altLang="x-none" sz="2400" dirty="0">
              <a:solidFill>
                <a:srgbClr val="333333"/>
              </a:solidFill>
              <a:latin typeface="Arial" charset="0"/>
              <a:cs typeface="Arial"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bwMode="auto">
          <a:xfrm>
            <a:off x="971550" y="274638"/>
            <a:ext cx="7200900" cy="706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S" altLang="x-none" sz="2800" b="1">
                <a:solidFill>
                  <a:srgbClr val="1F497D"/>
                </a:solidFill>
                <a:latin typeface="Arial" charset="0"/>
                <a:cs typeface="Arial" charset="0"/>
              </a:rPr>
              <a:t>Análisis combinados</a:t>
            </a:r>
          </a:p>
        </p:txBody>
      </p:sp>
      <p:sp>
        <p:nvSpPr>
          <p:cNvPr id="84994" name="Rectangle 3"/>
          <p:cNvSpPr>
            <a:spLocks noGrp="1" noChangeArrowheads="1"/>
          </p:cNvSpPr>
          <p:nvPr>
            <p:ph idx="1"/>
          </p:nvPr>
        </p:nvSpPr>
        <p:spPr>
          <a:xfrm>
            <a:off x="395288" y="2032000"/>
            <a:ext cx="8353425" cy="3557588"/>
          </a:xfrm>
        </p:spPr>
        <p:txBody>
          <a:bodyPr/>
          <a:lstStyle/>
          <a:p>
            <a:pPr eaLnBrk="1" hangingPunct="1">
              <a:lnSpc>
                <a:spcPct val="90000"/>
              </a:lnSpc>
            </a:pPr>
            <a:r>
              <a:rPr lang="es-ES" altLang="x-none" sz="2400">
                <a:solidFill>
                  <a:srgbClr val="333333"/>
                </a:solidFill>
                <a:latin typeface="Arial" charset="0"/>
                <a:cs typeface="Arial" charset="0"/>
              </a:rPr>
              <a:t>El conflicto entre caracteres se resuelve teniendo en cuenta toda la </a:t>
            </a:r>
            <a:r>
              <a:rPr lang="es-ES" altLang="x-none" sz="2400" b="1">
                <a:solidFill>
                  <a:srgbClr val="333333"/>
                </a:solidFill>
                <a:latin typeface="Arial" charset="0"/>
                <a:cs typeface="Arial" charset="0"/>
              </a:rPr>
              <a:t>evidencia</a:t>
            </a:r>
            <a:r>
              <a:rPr lang="es-ES" altLang="x-none" sz="2400">
                <a:solidFill>
                  <a:srgbClr val="333333"/>
                </a:solidFill>
                <a:latin typeface="Arial" charset="0"/>
                <a:cs typeface="Arial" charset="0"/>
              </a:rPr>
              <a:t> disponible</a:t>
            </a:r>
          </a:p>
          <a:p>
            <a:pPr eaLnBrk="1" hangingPunct="1">
              <a:lnSpc>
                <a:spcPct val="90000"/>
              </a:lnSpc>
              <a:buFontTx/>
              <a:buNone/>
            </a:pPr>
            <a:endParaRPr lang="es-ES" altLang="x-none" sz="2400" b="1">
              <a:solidFill>
                <a:srgbClr val="333333"/>
              </a:solidFill>
              <a:latin typeface="Arial" charset="0"/>
              <a:cs typeface="Arial" charset="0"/>
            </a:endParaRPr>
          </a:p>
          <a:p>
            <a:pPr eaLnBrk="1" hangingPunct="1">
              <a:lnSpc>
                <a:spcPct val="90000"/>
              </a:lnSpc>
            </a:pPr>
            <a:r>
              <a:rPr lang="es-ES" altLang="x-none" sz="2400">
                <a:solidFill>
                  <a:srgbClr val="333333"/>
                </a:solidFill>
                <a:latin typeface="Arial" charset="0"/>
                <a:cs typeface="Arial" charset="0"/>
              </a:rPr>
              <a:t>Diferentes tipos de datos proporcionan información a diferentes </a:t>
            </a:r>
            <a:r>
              <a:rPr lang="es-ES" altLang="x-none" sz="2400" b="1">
                <a:solidFill>
                  <a:srgbClr val="333333"/>
                </a:solidFill>
                <a:latin typeface="Arial" charset="0"/>
                <a:cs typeface="Arial" charset="0"/>
              </a:rPr>
              <a:t>niveles </a:t>
            </a:r>
            <a:r>
              <a:rPr lang="es-ES" altLang="x-none" sz="2400">
                <a:solidFill>
                  <a:srgbClr val="333333"/>
                </a:solidFill>
                <a:latin typeface="Arial" charset="0"/>
                <a:cs typeface="Arial" charset="0"/>
              </a:rPr>
              <a:t>filogenéticos</a:t>
            </a:r>
          </a:p>
          <a:p>
            <a:pPr eaLnBrk="1" hangingPunct="1">
              <a:lnSpc>
                <a:spcPct val="90000"/>
              </a:lnSpc>
              <a:buFontTx/>
              <a:buNone/>
            </a:pPr>
            <a:endParaRPr lang="es-ES" altLang="x-none" sz="2400" b="1">
              <a:solidFill>
                <a:srgbClr val="333333"/>
              </a:solidFill>
              <a:latin typeface="Arial" charset="0"/>
              <a:cs typeface="Arial" charset="0"/>
            </a:endParaRPr>
          </a:p>
          <a:p>
            <a:pPr eaLnBrk="1" hangingPunct="1">
              <a:lnSpc>
                <a:spcPct val="90000"/>
              </a:lnSpc>
            </a:pPr>
            <a:r>
              <a:rPr lang="es-ES" altLang="x-none" sz="2400">
                <a:solidFill>
                  <a:srgbClr val="333333"/>
                </a:solidFill>
                <a:latin typeface="Arial" charset="0"/>
                <a:cs typeface="Arial" charset="0"/>
              </a:rPr>
              <a:t>La </a:t>
            </a:r>
            <a:r>
              <a:rPr lang="es-ES" altLang="x-none" sz="2400" b="1">
                <a:solidFill>
                  <a:srgbClr val="333333"/>
                </a:solidFill>
                <a:latin typeface="Arial" charset="0"/>
                <a:cs typeface="Arial" charset="0"/>
              </a:rPr>
              <a:t>señal</a:t>
            </a:r>
            <a:r>
              <a:rPr lang="es-ES" altLang="x-none" sz="2400">
                <a:solidFill>
                  <a:srgbClr val="333333"/>
                </a:solidFill>
                <a:latin typeface="Arial" charset="0"/>
                <a:cs typeface="Arial" charset="0"/>
              </a:rPr>
              <a:t> filogenética aumenta debido a la congruencia entre caracteres de diferentes conjuntos de datos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549275"/>
            <a:ext cx="7926387" cy="5948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908050"/>
            <a:ext cx="4064000"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Picture 3"/>
          <p:cNvPicPr>
            <a:picLocks noChangeAspect="1" noChangeArrowheads="1"/>
          </p:cNvPicPr>
          <p:nvPr/>
        </p:nvPicPr>
        <p:blipFill>
          <a:blip r:embed="rId4">
            <a:extLst>
              <a:ext uri="{28A0092B-C50C-407E-A947-70E740481C1C}">
                <a14:useLocalDpi xmlns:a14="http://schemas.microsoft.com/office/drawing/2010/main" val="0"/>
              </a:ext>
            </a:extLst>
          </a:blip>
          <a:srcRect r="8008"/>
          <a:stretch>
            <a:fillRect/>
          </a:stretch>
        </p:blipFill>
        <p:spPr bwMode="auto">
          <a:xfrm>
            <a:off x="4500563" y="908050"/>
            <a:ext cx="4244975"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Text Box 4"/>
          <p:cNvSpPr txBox="1">
            <a:spLocks noChangeArrowheads="1"/>
          </p:cNvSpPr>
          <p:nvPr/>
        </p:nvSpPr>
        <p:spPr bwMode="auto">
          <a:xfrm>
            <a:off x="381000" y="5876925"/>
            <a:ext cx="4092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US" altLang="x-none" sz="1800">
                <a:solidFill>
                  <a:srgbClr val="333333"/>
                </a:solidFill>
              </a:rPr>
              <a:t>Cox1+16S+18S+28S+H3= </a:t>
            </a:r>
            <a:r>
              <a:rPr lang="en-US" altLang="x-none" sz="1800">
                <a:solidFill>
                  <a:srgbClr val="FF3300"/>
                </a:solidFill>
              </a:rPr>
              <a:t>3000 </a:t>
            </a:r>
            <a:r>
              <a:rPr lang="en-US" altLang="x-none" sz="1800">
                <a:solidFill>
                  <a:srgbClr val="333333"/>
                </a:solidFill>
              </a:rPr>
              <a:t>chars</a:t>
            </a:r>
          </a:p>
        </p:txBody>
      </p:sp>
      <p:sp>
        <p:nvSpPr>
          <p:cNvPr id="87044" name="Text Box 5"/>
          <p:cNvSpPr txBox="1">
            <a:spLocks noChangeArrowheads="1"/>
          </p:cNvSpPr>
          <p:nvPr/>
        </p:nvSpPr>
        <p:spPr bwMode="auto">
          <a:xfrm>
            <a:off x="5795963" y="5876925"/>
            <a:ext cx="28717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US" altLang="x-none" sz="1800">
                <a:solidFill>
                  <a:srgbClr val="333333"/>
                </a:solidFill>
              </a:rPr>
              <a:t>+</a:t>
            </a:r>
            <a:r>
              <a:rPr lang="en-US" altLang="x-none" sz="1800">
                <a:solidFill>
                  <a:schemeClr val="tx1"/>
                </a:solidFill>
              </a:rPr>
              <a:t> </a:t>
            </a:r>
            <a:r>
              <a:rPr lang="en-US" altLang="x-none" sz="1800">
                <a:solidFill>
                  <a:srgbClr val="FF3300"/>
                </a:solidFill>
              </a:rPr>
              <a:t>149</a:t>
            </a:r>
            <a:r>
              <a:rPr lang="en-US" altLang="x-none" sz="1800">
                <a:solidFill>
                  <a:schemeClr val="tx1"/>
                </a:solidFill>
              </a:rPr>
              <a:t> </a:t>
            </a:r>
            <a:r>
              <a:rPr lang="en-US" altLang="x-none" sz="1800">
                <a:solidFill>
                  <a:srgbClr val="333333"/>
                </a:solidFill>
              </a:rPr>
              <a:t>morphological chars</a:t>
            </a:r>
          </a:p>
        </p:txBody>
      </p:sp>
      <p:sp>
        <p:nvSpPr>
          <p:cNvPr id="87045" name="Text Box 6"/>
          <p:cNvSpPr txBox="1">
            <a:spLocks noChangeArrowheads="1"/>
          </p:cNvSpPr>
          <p:nvPr/>
        </p:nvSpPr>
        <p:spPr bwMode="auto">
          <a:xfrm>
            <a:off x="1743075" y="333375"/>
            <a:ext cx="850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US" altLang="x-none" sz="2400" b="1">
                <a:solidFill>
                  <a:srgbClr val="008000"/>
                </a:solidFill>
              </a:rPr>
              <a:t>DNA </a:t>
            </a:r>
          </a:p>
        </p:txBody>
      </p:sp>
      <p:sp>
        <p:nvSpPr>
          <p:cNvPr id="87046" name="Text Box 7"/>
          <p:cNvSpPr txBox="1">
            <a:spLocks noChangeArrowheads="1"/>
          </p:cNvSpPr>
          <p:nvPr/>
        </p:nvSpPr>
        <p:spPr bwMode="auto">
          <a:xfrm>
            <a:off x="5867400" y="333375"/>
            <a:ext cx="1878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s-ES" altLang="x-none" sz="2400" b="1">
                <a:solidFill>
                  <a:srgbClr val="008000"/>
                </a:solidFill>
              </a:rPr>
              <a:t>Combinado</a:t>
            </a:r>
          </a:p>
        </p:txBody>
      </p:sp>
      <p:sp>
        <p:nvSpPr>
          <p:cNvPr id="87047" name="Oval 8"/>
          <p:cNvSpPr>
            <a:spLocks noChangeArrowheads="1"/>
          </p:cNvSpPr>
          <p:nvPr/>
        </p:nvSpPr>
        <p:spPr bwMode="auto">
          <a:xfrm>
            <a:off x="6043613" y="2852738"/>
            <a:ext cx="73025" cy="73025"/>
          </a:xfrm>
          <a:prstGeom prst="ellipse">
            <a:avLst/>
          </a:prstGeom>
          <a:solidFill>
            <a:srgbClr val="CC0000"/>
          </a:solidFill>
          <a:ln w="9525">
            <a:solidFill>
              <a:schemeClr val="tx1"/>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87048" name="Oval 9"/>
          <p:cNvSpPr>
            <a:spLocks noChangeArrowheads="1"/>
          </p:cNvSpPr>
          <p:nvPr/>
        </p:nvSpPr>
        <p:spPr bwMode="auto">
          <a:xfrm>
            <a:off x="4875213" y="2244725"/>
            <a:ext cx="73025" cy="73025"/>
          </a:xfrm>
          <a:prstGeom prst="ellipse">
            <a:avLst/>
          </a:prstGeom>
          <a:solidFill>
            <a:srgbClr val="CC0000"/>
          </a:solidFill>
          <a:ln w="9525">
            <a:solidFill>
              <a:schemeClr val="tx1"/>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87049" name="Oval 10"/>
          <p:cNvSpPr>
            <a:spLocks noChangeArrowheads="1"/>
          </p:cNvSpPr>
          <p:nvPr/>
        </p:nvSpPr>
        <p:spPr bwMode="auto">
          <a:xfrm>
            <a:off x="4875213" y="1181100"/>
            <a:ext cx="73025" cy="73025"/>
          </a:xfrm>
          <a:prstGeom prst="ellipse">
            <a:avLst/>
          </a:prstGeom>
          <a:solidFill>
            <a:srgbClr val="CC0000"/>
          </a:solidFill>
          <a:ln w="9525">
            <a:solidFill>
              <a:schemeClr val="tx1"/>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87050" name="Oval 11"/>
          <p:cNvSpPr>
            <a:spLocks noChangeArrowheads="1"/>
          </p:cNvSpPr>
          <p:nvPr/>
        </p:nvSpPr>
        <p:spPr bwMode="auto">
          <a:xfrm>
            <a:off x="5580063" y="4068763"/>
            <a:ext cx="73025" cy="73025"/>
          </a:xfrm>
          <a:prstGeom prst="ellipse">
            <a:avLst/>
          </a:prstGeom>
          <a:solidFill>
            <a:srgbClr val="CC0000"/>
          </a:solidFill>
          <a:ln w="9525">
            <a:solidFill>
              <a:schemeClr val="tx1"/>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es-ES_tradnl" altLang="x-none" sz="2000">
              <a:solidFill>
                <a:schemeClr val="tx1"/>
              </a:solidFill>
              <a:latin typeface="Verdana" charset="0"/>
            </a:endParaRPr>
          </a:p>
        </p:txBody>
      </p:sp>
      <p:sp>
        <p:nvSpPr>
          <p:cNvPr id="87051" name="CuadroTexto 11"/>
          <p:cNvSpPr txBox="1">
            <a:spLocks noChangeArrowheads="1"/>
          </p:cNvSpPr>
          <p:nvPr/>
        </p:nvSpPr>
        <p:spPr bwMode="auto">
          <a:xfrm>
            <a:off x="1981200" y="6324600"/>
            <a:ext cx="5181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s-ES_tradnl" altLang="x-none" sz="800">
                <a:solidFill>
                  <a:schemeClr val="tx1"/>
                </a:solidFill>
                <a:latin typeface="Verdana" charset="0"/>
              </a:rPr>
              <a:t>Arnedo, M.A., Hormiga , G., Scharff, N., 2009. Higher-level phylogenetics of linyphiid spiders (Araneae, Linyphiidae) based on morphological and molecular evidence Cladistics 25, 1-32.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4" descr="LeavesAndAnces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888" y="692150"/>
            <a:ext cx="6083300"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 name="Rectangle 5"/>
          <p:cNvSpPr>
            <a:spLocks noChangeArrowheads="1"/>
          </p:cNvSpPr>
          <p:nvPr/>
        </p:nvSpPr>
        <p:spPr bwMode="auto">
          <a:xfrm>
            <a:off x="3368675" y="6165850"/>
            <a:ext cx="2403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ca-ES" altLang="x-none" sz="2000" dirty="0" err="1">
                <a:solidFill>
                  <a:srgbClr val="333333"/>
                </a:solidFill>
                <a:latin typeface="Verdana" charset="0"/>
              </a:rPr>
              <a:t>http</a:t>
            </a:r>
            <a:r>
              <a:rPr lang="ca-ES" altLang="x-none" sz="2000" dirty="0">
                <a:solidFill>
                  <a:srgbClr val="333333"/>
                </a:solidFill>
                <a:latin typeface="Verdana" charset="0"/>
              </a:rPr>
              <a:t>://</a:t>
            </a:r>
            <a:r>
              <a:rPr lang="ca-ES" altLang="x-none" sz="2000" dirty="0" err="1">
                <a:solidFill>
                  <a:srgbClr val="333333"/>
                </a:solidFill>
                <a:latin typeface="Verdana" charset="0"/>
              </a:rPr>
              <a:t>tolweb.org</a:t>
            </a:r>
            <a:endParaRPr lang="ca-ES" altLang="x-none" sz="2000" dirty="0">
              <a:solidFill>
                <a:srgbClr val="333333"/>
              </a:solidFill>
              <a:latin typeface="Verdana"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AutoShape 1039"/>
          <p:cNvSpPr>
            <a:spLocks noChangeArrowheads="1"/>
          </p:cNvSpPr>
          <p:nvPr/>
        </p:nvSpPr>
        <p:spPr bwMode="auto">
          <a:xfrm flipH="1">
            <a:off x="5181600" y="1981200"/>
            <a:ext cx="1295400" cy="12954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456" y="10863"/>
                </a:moveTo>
                <a:cubicBezTo>
                  <a:pt x="16456" y="10842"/>
                  <a:pt x="16457" y="10821"/>
                  <a:pt x="16457" y="10800"/>
                </a:cubicBezTo>
                <a:cubicBezTo>
                  <a:pt x="16457" y="7675"/>
                  <a:pt x="13924" y="5143"/>
                  <a:pt x="10800" y="5143"/>
                </a:cubicBezTo>
                <a:cubicBezTo>
                  <a:pt x="9642" y="5142"/>
                  <a:pt x="8512" y="5498"/>
                  <a:pt x="7562" y="6160"/>
                </a:cubicBezTo>
                <a:lnTo>
                  <a:pt x="4619" y="1943"/>
                </a:lnTo>
                <a:cubicBezTo>
                  <a:pt x="6432" y="678"/>
                  <a:pt x="8589" y="-1"/>
                  <a:pt x="10800" y="-1"/>
                </a:cubicBezTo>
                <a:cubicBezTo>
                  <a:pt x="16764" y="0"/>
                  <a:pt x="21600" y="4835"/>
                  <a:pt x="21600" y="10800"/>
                </a:cubicBezTo>
                <a:cubicBezTo>
                  <a:pt x="21600" y="10840"/>
                  <a:pt x="21599" y="10881"/>
                  <a:pt x="21599" y="10922"/>
                </a:cubicBezTo>
                <a:lnTo>
                  <a:pt x="24299" y="10952"/>
                </a:lnTo>
                <a:lnTo>
                  <a:pt x="18968" y="16165"/>
                </a:lnTo>
                <a:lnTo>
                  <a:pt x="13756" y="10833"/>
                </a:lnTo>
                <a:lnTo>
                  <a:pt x="16456" y="10863"/>
                </a:lnTo>
                <a:close/>
              </a:path>
            </a:pathLst>
          </a:custGeom>
          <a:solidFill>
            <a:srgbClr val="3D8B7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1138" name="AutoShape 1041"/>
          <p:cNvSpPr>
            <a:spLocks noChangeArrowheads="1"/>
          </p:cNvSpPr>
          <p:nvPr/>
        </p:nvSpPr>
        <p:spPr bwMode="auto">
          <a:xfrm>
            <a:off x="2590800" y="1981200"/>
            <a:ext cx="1295400" cy="12954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456" y="10863"/>
                </a:moveTo>
                <a:cubicBezTo>
                  <a:pt x="16456" y="10842"/>
                  <a:pt x="16457" y="10821"/>
                  <a:pt x="16457" y="10800"/>
                </a:cubicBezTo>
                <a:cubicBezTo>
                  <a:pt x="16457" y="7675"/>
                  <a:pt x="13924" y="5143"/>
                  <a:pt x="10800" y="5143"/>
                </a:cubicBezTo>
                <a:cubicBezTo>
                  <a:pt x="9642" y="5142"/>
                  <a:pt x="8512" y="5498"/>
                  <a:pt x="7562" y="6160"/>
                </a:cubicBezTo>
                <a:lnTo>
                  <a:pt x="4619" y="1943"/>
                </a:lnTo>
                <a:cubicBezTo>
                  <a:pt x="6432" y="678"/>
                  <a:pt x="8589" y="-1"/>
                  <a:pt x="10800" y="-1"/>
                </a:cubicBezTo>
                <a:cubicBezTo>
                  <a:pt x="16764" y="0"/>
                  <a:pt x="21600" y="4835"/>
                  <a:pt x="21600" y="10800"/>
                </a:cubicBezTo>
                <a:cubicBezTo>
                  <a:pt x="21600" y="10840"/>
                  <a:pt x="21599" y="10881"/>
                  <a:pt x="21599" y="10922"/>
                </a:cubicBezTo>
                <a:lnTo>
                  <a:pt x="24299" y="10952"/>
                </a:lnTo>
                <a:lnTo>
                  <a:pt x="18968" y="16165"/>
                </a:lnTo>
                <a:lnTo>
                  <a:pt x="13756" y="10833"/>
                </a:lnTo>
                <a:lnTo>
                  <a:pt x="16456" y="10863"/>
                </a:lnTo>
                <a:close/>
              </a:path>
            </a:pathLst>
          </a:custGeom>
          <a:solidFill>
            <a:srgbClr val="3D8B7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1139" name="AutoShape 1027"/>
          <p:cNvSpPr>
            <a:spLocks noChangeArrowheads="1"/>
          </p:cNvSpPr>
          <p:nvPr/>
        </p:nvSpPr>
        <p:spPr bwMode="auto">
          <a:xfrm>
            <a:off x="1066800" y="1181100"/>
            <a:ext cx="2209800" cy="1257300"/>
          </a:xfrm>
          <a:prstGeom prst="roundRect">
            <a:avLst>
              <a:gd name="adj" fmla="val 12222"/>
            </a:avLst>
          </a:prstGeom>
          <a:solidFill>
            <a:srgbClr val="21CF9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x-none" altLang="x-none" sz="2000">
              <a:solidFill>
                <a:schemeClr val="tx1"/>
              </a:solidFill>
              <a:latin typeface="Verdana" charset="0"/>
            </a:endParaRPr>
          </a:p>
        </p:txBody>
      </p:sp>
      <p:sp>
        <p:nvSpPr>
          <p:cNvPr id="91140" name="Text Box 1028"/>
          <p:cNvSpPr txBox="1">
            <a:spLocks noChangeArrowheads="1"/>
          </p:cNvSpPr>
          <p:nvPr/>
        </p:nvSpPr>
        <p:spPr bwMode="auto">
          <a:xfrm>
            <a:off x="1219200" y="1389063"/>
            <a:ext cx="19050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lnSpc>
                <a:spcPct val="160000"/>
              </a:lnSpc>
              <a:spcBef>
                <a:spcPct val="50000"/>
              </a:spcBef>
              <a:buFont typeface="Times" charset="0"/>
              <a:buNone/>
            </a:pPr>
            <a:r>
              <a:rPr lang="es-ES" altLang="x-none" sz="2600" b="1">
                <a:solidFill>
                  <a:schemeClr val="tx1"/>
                </a:solidFill>
              </a:rPr>
              <a:t>TAXONES</a:t>
            </a:r>
          </a:p>
        </p:txBody>
      </p:sp>
      <p:sp>
        <p:nvSpPr>
          <p:cNvPr id="91141" name="Text Box 1029"/>
          <p:cNvSpPr txBox="1">
            <a:spLocks noChangeArrowheads="1"/>
          </p:cNvSpPr>
          <p:nvPr/>
        </p:nvSpPr>
        <p:spPr bwMode="auto">
          <a:xfrm>
            <a:off x="228600" y="-26988"/>
            <a:ext cx="8610600" cy="61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lnSpc>
                <a:spcPct val="150000"/>
              </a:lnSpc>
              <a:spcBef>
                <a:spcPct val="0"/>
              </a:spcBef>
              <a:buFontTx/>
              <a:buNone/>
            </a:pPr>
            <a:r>
              <a:rPr lang="es-ES" altLang="x-none" sz="2400" b="1">
                <a:solidFill>
                  <a:schemeClr val="accent2"/>
                </a:solidFill>
              </a:rPr>
              <a:t>Filogenética molecular</a:t>
            </a:r>
          </a:p>
        </p:txBody>
      </p:sp>
      <p:sp>
        <p:nvSpPr>
          <p:cNvPr id="91142" name="AutoShape 1026"/>
          <p:cNvSpPr>
            <a:spLocks noChangeArrowheads="1"/>
          </p:cNvSpPr>
          <p:nvPr/>
        </p:nvSpPr>
        <p:spPr bwMode="auto">
          <a:xfrm>
            <a:off x="5791200" y="1181100"/>
            <a:ext cx="2813050" cy="1257300"/>
          </a:xfrm>
          <a:prstGeom prst="roundRect">
            <a:avLst>
              <a:gd name="adj" fmla="val 12222"/>
            </a:avLst>
          </a:prstGeom>
          <a:solidFill>
            <a:srgbClr val="21CF9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x-none" altLang="x-none" sz="2000">
              <a:solidFill>
                <a:schemeClr val="tx1"/>
              </a:solidFill>
              <a:latin typeface="Verdana" charset="0"/>
            </a:endParaRPr>
          </a:p>
        </p:txBody>
      </p:sp>
      <p:sp>
        <p:nvSpPr>
          <p:cNvPr id="91143" name="Text Box 1030"/>
          <p:cNvSpPr txBox="1">
            <a:spLocks noChangeArrowheads="1"/>
          </p:cNvSpPr>
          <p:nvPr/>
        </p:nvSpPr>
        <p:spPr bwMode="auto">
          <a:xfrm>
            <a:off x="5905500" y="1390650"/>
            <a:ext cx="26987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lnSpc>
                <a:spcPct val="160000"/>
              </a:lnSpc>
              <a:spcBef>
                <a:spcPct val="50000"/>
              </a:spcBef>
              <a:buFont typeface="Times" charset="0"/>
              <a:buNone/>
            </a:pPr>
            <a:r>
              <a:rPr lang="es-ES" altLang="x-none" sz="2600" b="1">
                <a:solidFill>
                  <a:schemeClr val="tx1"/>
                </a:solidFill>
              </a:rPr>
              <a:t>MARCADORES</a:t>
            </a:r>
          </a:p>
        </p:txBody>
      </p:sp>
      <p:sp>
        <p:nvSpPr>
          <p:cNvPr id="91144" name="AutoShape 1031"/>
          <p:cNvSpPr>
            <a:spLocks noChangeArrowheads="1"/>
          </p:cNvSpPr>
          <p:nvPr/>
        </p:nvSpPr>
        <p:spPr bwMode="auto">
          <a:xfrm>
            <a:off x="1258888" y="5105400"/>
            <a:ext cx="6800850" cy="1257300"/>
          </a:xfrm>
          <a:prstGeom prst="roundRect">
            <a:avLst>
              <a:gd name="adj" fmla="val 12222"/>
            </a:avLst>
          </a:prstGeom>
          <a:solidFill>
            <a:schemeClr val="accent1"/>
          </a:solidFill>
          <a:ln w="63500">
            <a:solidFill>
              <a:srgbClr val="FF1818"/>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x-none" altLang="x-none" sz="2000">
              <a:solidFill>
                <a:schemeClr val="tx1"/>
              </a:solidFill>
              <a:latin typeface="Verdana" charset="0"/>
            </a:endParaRPr>
          </a:p>
        </p:txBody>
      </p:sp>
      <p:sp>
        <p:nvSpPr>
          <p:cNvPr id="91145" name="Text Box 1032"/>
          <p:cNvSpPr txBox="1">
            <a:spLocks noChangeArrowheads="1"/>
          </p:cNvSpPr>
          <p:nvPr/>
        </p:nvSpPr>
        <p:spPr bwMode="auto">
          <a:xfrm>
            <a:off x="1335088" y="5249863"/>
            <a:ext cx="665321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lnSpc>
                <a:spcPct val="160000"/>
              </a:lnSpc>
              <a:spcBef>
                <a:spcPct val="50000"/>
              </a:spcBef>
              <a:buFont typeface="Times" charset="0"/>
              <a:buNone/>
            </a:pPr>
            <a:r>
              <a:rPr lang="es-ES" altLang="x-none" sz="2800" b="1">
                <a:solidFill>
                  <a:schemeClr val="tx1"/>
                </a:solidFill>
              </a:rPr>
              <a:t>Complejo         Faltan reglas generales</a:t>
            </a:r>
          </a:p>
        </p:txBody>
      </p:sp>
      <p:sp>
        <p:nvSpPr>
          <p:cNvPr id="91146" name="Oval 1037"/>
          <p:cNvSpPr>
            <a:spLocks noChangeArrowheads="1"/>
          </p:cNvSpPr>
          <p:nvPr/>
        </p:nvSpPr>
        <p:spPr bwMode="auto">
          <a:xfrm>
            <a:off x="3060700" y="3005138"/>
            <a:ext cx="3035300" cy="1490662"/>
          </a:xfrm>
          <a:prstGeom prst="ellipse">
            <a:avLst/>
          </a:prstGeom>
          <a:solidFill>
            <a:srgbClr val="FFD95C"/>
          </a:solidFill>
          <a:ln w="15875">
            <a:solidFill>
              <a:srgbClr val="FFA60A"/>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x-none" altLang="x-none" sz="2000">
              <a:solidFill>
                <a:schemeClr val="tx1"/>
              </a:solidFill>
              <a:latin typeface="Verdana" charset="0"/>
            </a:endParaRPr>
          </a:p>
        </p:txBody>
      </p:sp>
      <p:sp>
        <p:nvSpPr>
          <p:cNvPr id="91147" name="Rectangle 1035"/>
          <p:cNvSpPr>
            <a:spLocks noChangeArrowheads="1"/>
          </p:cNvSpPr>
          <p:nvPr/>
        </p:nvSpPr>
        <p:spPr bwMode="auto">
          <a:xfrm>
            <a:off x="3454400" y="3109913"/>
            <a:ext cx="2278063"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lnSpc>
                <a:spcPct val="120000"/>
              </a:lnSpc>
              <a:spcBef>
                <a:spcPct val="0"/>
              </a:spcBef>
              <a:buFontTx/>
              <a:buNone/>
            </a:pPr>
            <a:r>
              <a:rPr lang="es-ES" altLang="x-none" sz="2600" b="1">
                <a:solidFill>
                  <a:schemeClr val="tx1"/>
                </a:solidFill>
              </a:rPr>
              <a:t>Diseño</a:t>
            </a:r>
          </a:p>
          <a:p>
            <a:pPr algn="ctr" eaLnBrk="1" hangingPunct="1">
              <a:lnSpc>
                <a:spcPct val="120000"/>
              </a:lnSpc>
              <a:spcBef>
                <a:spcPct val="0"/>
              </a:spcBef>
              <a:buFontTx/>
              <a:buNone/>
            </a:pPr>
            <a:r>
              <a:rPr lang="es-ES" altLang="x-none" sz="2600" b="1">
                <a:solidFill>
                  <a:schemeClr val="tx1"/>
                </a:solidFill>
              </a:rPr>
              <a:t>experimental</a:t>
            </a:r>
          </a:p>
        </p:txBody>
      </p:sp>
      <p:sp>
        <p:nvSpPr>
          <p:cNvPr id="91148" name="Line 1042"/>
          <p:cNvSpPr>
            <a:spLocks noChangeShapeType="1"/>
          </p:cNvSpPr>
          <p:nvPr/>
        </p:nvSpPr>
        <p:spPr bwMode="auto">
          <a:xfrm>
            <a:off x="3200400" y="5768975"/>
            <a:ext cx="609600" cy="0"/>
          </a:xfrm>
          <a:prstGeom prst="line">
            <a:avLst/>
          </a:prstGeom>
          <a:noFill/>
          <a:ln w="476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AutoShape 3"/>
          <p:cNvSpPr>
            <a:spLocks noChangeArrowheads="1"/>
          </p:cNvSpPr>
          <p:nvPr/>
        </p:nvSpPr>
        <p:spPr bwMode="auto">
          <a:xfrm>
            <a:off x="1187450" y="3810000"/>
            <a:ext cx="6729413" cy="2209800"/>
          </a:xfrm>
          <a:prstGeom prst="roundRect">
            <a:avLst>
              <a:gd name="adj" fmla="val 12222"/>
            </a:avLst>
          </a:prstGeom>
          <a:solidFill>
            <a:srgbClr val="BDE1E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x-none" altLang="x-none" sz="2000">
              <a:solidFill>
                <a:schemeClr val="tx1"/>
              </a:solidFill>
              <a:latin typeface="Verdana" charset="0"/>
            </a:endParaRPr>
          </a:p>
        </p:txBody>
      </p:sp>
      <p:sp>
        <p:nvSpPr>
          <p:cNvPr id="93186" name="Text Box 5"/>
          <p:cNvSpPr txBox="1">
            <a:spLocks noChangeArrowheads="1"/>
          </p:cNvSpPr>
          <p:nvPr/>
        </p:nvSpPr>
        <p:spPr bwMode="auto">
          <a:xfrm>
            <a:off x="684213" y="1033463"/>
            <a:ext cx="7775575"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lnSpc>
                <a:spcPct val="160000"/>
              </a:lnSpc>
              <a:spcBef>
                <a:spcPct val="50000"/>
              </a:spcBef>
              <a:buFont typeface="Times" charset="0"/>
              <a:buNone/>
            </a:pPr>
            <a:r>
              <a:rPr lang="es-ES" altLang="x-none" sz="2000" b="1">
                <a:solidFill>
                  <a:schemeClr val="tx1"/>
                </a:solidFill>
              </a:rPr>
              <a:t>Muchos estudios han tratado este aspecto:</a:t>
            </a:r>
          </a:p>
          <a:p>
            <a:pPr algn="ctr" eaLnBrk="1" hangingPunct="1">
              <a:lnSpc>
                <a:spcPct val="160000"/>
              </a:lnSpc>
              <a:spcBef>
                <a:spcPct val="50000"/>
              </a:spcBef>
              <a:buFont typeface="Times" charset="0"/>
              <a:buNone/>
            </a:pPr>
            <a:r>
              <a:rPr lang="es-ES" altLang="x-none" sz="1600" b="1" i="1">
                <a:solidFill>
                  <a:schemeClr val="tx1"/>
                </a:solidFill>
              </a:rPr>
              <a:t>Kim (1996, 1998), Graybeal (1998), Hillis (1998), Rannala et al. (1998), Poe &amp; Swofford (1999), Pollock &amp; Bruno (2000), Rosenberg &amp; Kumar (2001), Pollock et al. (2002), Zwickl &amp; Hillis (2002), Soltis et al. (2004), Rokas &amp; Carroll (2005), Hedtke et al. (2006), San Mauro et al. (2009, 2012), Susko &amp; Roger (2012)…</a:t>
            </a:r>
            <a:endParaRPr lang="es-ES" altLang="x-none" sz="1600" b="1">
              <a:solidFill>
                <a:schemeClr val="tx1"/>
              </a:solidFill>
            </a:endParaRPr>
          </a:p>
          <a:p>
            <a:pPr algn="ctr" eaLnBrk="1" hangingPunct="1">
              <a:lnSpc>
                <a:spcPct val="160000"/>
              </a:lnSpc>
              <a:spcBef>
                <a:spcPct val="50000"/>
              </a:spcBef>
              <a:buFont typeface="Times" charset="0"/>
              <a:buNone/>
            </a:pPr>
            <a:endParaRPr lang="es-ES" altLang="x-none" sz="1400" b="1">
              <a:solidFill>
                <a:schemeClr val="tx1"/>
              </a:solidFill>
            </a:endParaRPr>
          </a:p>
        </p:txBody>
      </p:sp>
      <p:sp>
        <p:nvSpPr>
          <p:cNvPr id="93187" name="Text Box 9"/>
          <p:cNvSpPr txBox="1">
            <a:spLocks noChangeArrowheads="1"/>
          </p:cNvSpPr>
          <p:nvPr/>
        </p:nvSpPr>
        <p:spPr bwMode="auto">
          <a:xfrm>
            <a:off x="1066800" y="3836988"/>
            <a:ext cx="7010400"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lnSpc>
                <a:spcPct val="190000"/>
              </a:lnSpc>
              <a:spcBef>
                <a:spcPct val="50000"/>
              </a:spcBef>
              <a:buFont typeface="Times" charset="0"/>
              <a:buNone/>
            </a:pPr>
            <a:r>
              <a:rPr lang="es-ES" altLang="x-none" sz="2000" b="1">
                <a:solidFill>
                  <a:schemeClr val="tx1"/>
                </a:solidFill>
              </a:rPr>
              <a:t>Conclusiones dispares (parcialmente contradictorias)</a:t>
            </a:r>
            <a:endParaRPr lang="es-ES" altLang="x-none" sz="1800" b="1">
              <a:solidFill>
                <a:schemeClr val="tx1"/>
              </a:solidFill>
            </a:endParaRPr>
          </a:p>
          <a:p>
            <a:pPr lvl="2" eaLnBrk="1" hangingPunct="1">
              <a:lnSpc>
                <a:spcPct val="190000"/>
              </a:lnSpc>
              <a:spcBef>
                <a:spcPct val="50000"/>
              </a:spcBef>
              <a:buFont typeface="Times" charset="0"/>
              <a:buChar char="•"/>
            </a:pPr>
            <a:r>
              <a:rPr lang="es-ES" altLang="x-none" sz="1800" b="1">
                <a:solidFill>
                  <a:schemeClr val="tx1"/>
                </a:solidFill>
              </a:rPr>
              <a:t>  Muy específicas del contexto</a:t>
            </a:r>
          </a:p>
          <a:p>
            <a:pPr lvl="2" eaLnBrk="1" hangingPunct="1">
              <a:lnSpc>
                <a:spcPct val="190000"/>
              </a:lnSpc>
              <a:spcBef>
                <a:spcPct val="50000"/>
              </a:spcBef>
              <a:buFont typeface="Times" charset="0"/>
              <a:buChar char="•"/>
            </a:pPr>
            <a:r>
              <a:rPr lang="es-ES" altLang="x-none" sz="1800" b="1">
                <a:solidFill>
                  <a:schemeClr val="tx1"/>
                </a:solidFill>
              </a:rPr>
              <a:t>  Dependientes del grupo de organismos/genes</a:t>
            </a:r>
          </a:p>
        </p:txBody>
      </p:sp>
      <p:sp>
        <p:nvSpPr>
          <p:cNvPr id="93188" name="Text Box 14"/>
          <p:cNvSpPr txBox="1">
            <a:spLocks noChangeArrowheads="1"/>
          </p:cNvSpPr>
          <p:nvPr/>
        </p:nvSpPr>
        <p:spPr bwMode="auto">
          <a:xfrm>
            <a:off x="228600" y="4763"/>
            <a:ext cx="86106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lnSpc>
                <a:spcPct val="150000"/>
              </a:lnSpc>
              <a:spcBef>
                <a:spcPct val="0"/>
              </a:spcBef>
              <a:buFontTx/>
              <a:buNone/>
            </a:pPr>
            <a:r>
              <a:rPr lang="es-ES" altLang="x-none" sz="2400" b="1">
                <a:solidFill>
                  <a:srgbClr val="333399"/>
                </a:solidFill>
              </a:rPr>
              <a:t>Taxones Vs. Genes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AutoShape 1026"/>
          <p:cNvSpPr>
            <a:spLocks noChangeArrowheads="1"/>
          </p:cNvSpPr>
          <p:nvPr/>
        </p:nvSpPr>
        <p:spPr bwMode="auto">
          <a:xfrm>
            <a:off x="609600" y="1484313"/>
            <a:ext cx="8001000" cy="1223962"/>
          </a:xfrm>
          <a:prstGeom prst="roundRect">
            <a:avLst>
              <a:gd name="adj" fmla="val 12222"/>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x-none" altLang="x-none" sz="2000">
              <a:solidFill>
                <a:schemeClr val="tx1"/>
              </a:solidFill>
              <a:latin typeface="Verdana" charset="0"/>
            </a:endParaRPr>
          </a:p>
        </p:txBody>
      </p:sp>
      <p:sp>
        <p:nvSpPr>
          <p:cNvPr id="95234" name="Rectangle 1028"/>
          <p:cNvSpPr>
            <a:spLocks noChangeArrowheads="1"/>
          </p:cNvSpPr>
          <p:nvPr/>
        </p:nvSpPr>
        <p:spPr bwMode="auto">
          <a:xfrm>
            <a:off x="2268538" y="115888"/>
            <a:ext cx="4459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s-ES" altLang="x-none" sz="2400" b="1">
                <a:solidFill>
                  <a:srgbClr val="333399"/>
                </a:solidFill>
              </a:rPr>
              <a:t>Hay un consenso general en:</a:t>
            </a:r>
          </a:p>
        </p:txBody>
      </p:sp>
      <p:sp>
        <p:nvSpPr>
          <p:cNvPr id="95235" name="AutoShape 1030"/>
          <p:cNvSpPr>
            <a:spLocks noChangeArrowheads="1"/>
          </p:cNvSpPr>
          <p:nvPr/>
        </p:nvSpPr>
        <p:spPr bwMode="auto">
          <a:xfrm>
            <a:off x="609600" y="2997200"/>
            <a:ext cx="8001000" cy="1624013"/>
          </a:xfrm>
          <a:prstGeom prst="roundRect">
            <a:avLst>
              <a:gd name="adj" fmla="val 12222"/>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x-none" altLang="x-none" sz="2000">
              <a:solidFill>
                <a:schemeClr val="tx1"/>
              </a:solidFill>
              <a:latin typeface="Verdana" charset="0"/>
            </a:endParaRPr>
          </a:p>
        </p:txBody>
      </p:sp>
      <p:sp>
        <p:nvSpPr>
          <p:cNvPr id="95236" name="Text Box 1029"/>
          <p:cNvSpPr txBox="1">
            <a:spLocks noChangeArrowheads="1"/>
          </p:cNvSpPr>
          <p:nvPr/>
        </p:nvSpPr>
        <p:spPr bwMode="auto">
          <a:xfrm>
            <a:off x="838200" y="1524000"/>
            <a:ext cx="7550150"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9388" indent="-179388">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lnSpc>
                <a:spcPct val="130000"/>
              </a:lnSpc>
              <a:spcBef>
                <a:spcPct val="50000"/>
              </a:spcBef>
              <a:buFont typeface="Times" charset="0"/>
              <a:buChar char="•"/>
            </a:pPr>
            <a:r>
              <a:rPr lang="es-ES" altLang="x-none" sz="2400" b="1">
                <a:solidFill>
                  <a:schemeClr val="tx1"/>
                </a:solidFill>
              </a:rPr>
              <a:t> Importancia de que el conjunto de datos sea lo más completo posible</a:t>
            </a:r>
          </a:p>
          <a:p>
            <a:pPr eaLnBrk="1" hangingPunct="1">
              <a:lnSpc>
                <a:spcPct val="130000"/>
              </a:lnSpc>
              <a:spcBef>
                <a:spcPct val="50000"/>
              </a:spcBef>
              <a:buFont typeface="Times" charset="0"/>
              <a:buNone/>
            </a:pPr>
            <a:endParaRPr lang="es-ES" altLang="x-none" sz="1200" b="1">
              <a:solidFill>
                <a:schemeClr val="tx1"/>
              </a:solidFill>
            </a:endParaRPr>
          </a:p>
          <a:p>
            <a:pPr eaLnBrk="1" hangingPunct="1">
              <a:lnSpc>
                <a:spcPct val="130000"/>
              </a:lnSpc>
              <a:spcBef>
                <a:spcPct val="50000"/>
              </a:spcBef>
              <a:buFont typeface="Times" charset="0"/>
              <a:buChar char="•"/>
            </a:pPr>
            <a:r>
              <a:rPr lang="es-ES" altLang="x-none" sz="2400" b="1">
                <a:solidFill>
                  <a:schemeClr val="tx1"/>
                </a:solidFill>
              </a:rPr>
              <a:t> Necesidad de que hacer un muestreo de taxones (</a:t>
            </a:r>
            <a:r>
              <a:rPr lang="es-ES" altLang="x-none" sz="2400" b="1" u="sng">
                <a:solidFill>
                  <a:schemeClr val="tx1"/>
                </a:solidFill>
              </a:rPr>
              <a:t>incluyendo los grupos externos</a:t>
            </a:r>
            <a:r>
              <a:rPr lang="es-ES" altLang="x-none" sz="2400" b="1">
                <a:solidFill>
                  <a:schemeClr val="tx1"/>
                </a:solidFill>
              </a:rPr>
              <a:t>) y genes razonable y justificado</a:t>
            </a:r>
          </a:p>
        </p:txBody>
      </p:sp>
      <p:sp>
        <p:nvSpPr>
          <p:cNvPr id="95237" name="AutoShape 1033"/>
          <p:cNvSpPr>
            <a:spLocks noChangeArrowheads="1"/>
          </p:cNvSpPr>
          <p:nvPr/>
        </p:nvSpPr>
        <p:spPr bwMode="auto">
          <a:xfrm>
            <a:off x="623888" y="5029200"/>
            <a:ext cx="7980362" cy="1143000"/>
          </a:xfrm>
          <a:prstGeom prst="roundRect">
            <a:avLst>
              <a:gd name="adj" fmla="val 12222"/>
            </a:avLst>
          </a:prstGeom>
          <a:solidFill>
            <a:srgbClr val="B0CC8A"/>
          </a:solidFill>
          <a:ln w="63500">
            <a:solidFill>
              <a:srgbClr val="FFAB2D"/>
            </a:solidFill>
            <a:round/>
            <a:headEnd/>
            <a:tailEnd/>
          </a:ln>
        </p:spPr>
        <p:txBody>
          <a:bodyPr wrap="none" anchor="ct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endParaRPr lang="x-none" altLang="x-none" sz="2000">
              <a:solidFill>
                <a:schemeClr val="tx1"/>
              </a:solidFill>
              <a:latin typeface="Verdana" charset="0"/>
            </a:endParaRPr>
          </a:p>
        </p:txBody>
      </p:sp>
      <p:sp>
        <p:nvSpPr>
          <p:cNvPr id="95238" name="Rectangle 1032"/>
          <p:cNvSpPr>
            <a:spLocks noChangeArrowheads="1"/>
          </p:cNvSpPr>
          <p:nvPr/>
        </p:nvSpPr>
        <p:spPr bwMode="auto">
          <a:xfrm>
            <a:off x="755650" y="5300663"/>
            <a:ext cx="7823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s-ES" altLang="x-none" b="1">
                <a:solidFill>
                  <a:schemeClr val="tx1"/>
                </a:solidFill>
              </a:rPr>
              <a:t>Dados </a:t>
            </a:r>
            <a:r>
              <a:rPr lang="es-ES" altLang="x-none" b="1" u="sng">
                <a:solidFill>
                  <a:schemeClr val="tx1"/>
                </a:solidFill>
              </a:rPr>
              <a:t>TIEMPO</a:t>
            </a:r>
            <a:r>
              <a:rPr lang="es-ES" altLang="x-none" b="1">
                <a:solidFill>
                  <a:schemeClr val="tx1"/>
                </a:solidFill>
              </a:rPr>
              <a:t> y </a:t>
            </a:r>
            <a:r>
              <a:rPr lang="es-ES" altLang="x-none" b="1" u="sng">
                <a:solidFill>
                  <a:schemeClr val="tx1"/>
                </a:solidFill>
              </a:rPr>
              <a:t>RECURSOS</a:t>
            </a:r>
            <a:r>
              <a:rPr lang="es-ES" altLang="x-none" b="1">
                <a:solidFill>
                  <a:schemeClr val="tx1"/>
                </a:solidFill>
              </a:rPr>
              <a:t> limitados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Picture 1" descr="broad.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650" y="746125"/>
            <a:ext cx="8101013" cy="606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Rectangle 1028"/>
          <p:cNvSpPr>
            <a:spLocks noChangeArrowheads="1"/>
          </p:cNvSpPr>
          <p:nvPr/>
        </p:nvSpPr>
        <p:spPr bwMode="auto">
          <a:xfrm>
            <a:off x="2268538" y="115888"/>
            <a:ext cx="4459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s-ES" altLang="x-none" sz="2400" b="1">
                <a:solidFill>
                  <a:srgbClr val="333399"/>
                </a:solidFill>
              </a:rPr>
              <a:t>Hay un consenso general en: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1026"/>
          <p:cNvSpPr txBox="1">
            <a:spLocks noChangeArrowheads="1"/>
          </p:cNvSpPr>
          <p:nvPr/>
        </p:nvSpPr>
        <p:spPr bwMode="auto">
          <a:xfrm>
            <a:off x="827088" y="90488"/>
            <a:ext cx="72009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a:spcBef>
                <a:spcPct val="0"/>
              </a:spcBef>
              <a:buFontTx/>
              <a:buNone/>
            </a:pPr>
            <a:r>
              <a:rPr lang="es-ES" altLang="x-none" sz="2800" b="1">
                <a:solidFill>
                  <a:schemeClr val="tx2"/>
                </a:solidFill>
              </a:rPr>
              <a:t>Bibliografía general</a:t>
            </a:r>
          </a:p>
        </p:txBody>
      </p:sp>
      <p:sp>
        <p:nvSpPr>
          <p:cNvPr id="103426" name="Rectangle 1027"/>
          <p:cNvSpPr txBox="1">
            <a:spLocks noChangeArrowheads="1"/>
          </p:cNvSpPr>
          <p:nvPr/>
        </p:nvSpPr>
        <p:spPr bwMode="auto">
          <a:xfrm>
            <a:off x="333375" y="455613"/>
            <a:ext cx="8497888"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endParaRPr lang="en-GB" altLang="x-none" sz="1300">
              <a:solidFill>
                <a:schemeClr val="tx1"/>
              </a:solidFill>
            </a:endParaRPr>
          </a:p>
          <a:p>
            <a:r>
              <a:rPr lang="en-GB" altLang="x-none" sz="1300">
                <a:solidFill>
                  <a:schemeClr val="tx1"/>
                </a:solidFill>
              </a:rPr>
              <a:t>Hillis D.M., Moritz C., Mable B.K., Eds. (1996) </a:t>
            </a:r>
            <a:r>
              <a:rPr lang="en-GB" altLang="x-none" sz="1300" i="1">
                <a:solidFill>
                  <a:schemeClr val="tx1"/>
                </a:solidFill>
              </a:rPr>
              <a:t>Molecular systematics</a:t>
            </a:r>
            <a:r>
              <a:rPr lang="en-GB" altLang="x-none" sz="1300">
                <a:solidFill>
                  <a:schemeClr val="tx1"/>
                </a:solidFill>
              </a:rPr>
              <a:t>. 2</a:t>
            </a:r>
            <a:r>
              <a:rPr lang="en-GB" altLang="x-none" sz="1300" baseline="30000">
                <a:solidFill>
                  <a:schemeClr val="tx1"/>
                </a:solidFill>
              </a:rPr>
              <a:t>nd</a:t>
            </a:r>
            <a:r>
              <a:rPr lang="en-GB" altLang="x-none" sz="1300">
                <a:solidFill>
                  <a:schemeClr val="tx1"/>
                </a:solidFill>
              </a:rPr>
              <a:t> Ed. Sinauer Associates, Inc., Sunderland, MA.</a:t>
            </a:r>
          </a:p>
          <a:p>
            <a:r>
              <a:rPr lang="en-GB" altLang="x-none" sz="1300">
                <a:solidFill>
                  <a:schemeClr val="tx1"/>
                </a:solidFill>
              </a:rPr>
              <a:t>Kitching I.L., Forey P.L., Humphries C.J., Williams D.M. (1998) </a:t>
            </a:r>
            <a:r>
              <a:rPr lang="en-GB" altLang="x-none" sz="1300" i="1">
                <a:solidFill>
                  <a:schemeClr val="tx1"/>
                </a:solidFill>
              </a:rPr>
              <a:t>Cladistics. The theory and practice of parsimony analysis</a:t>
            </a:r>
            <a:r>
              <a:rPr lang="en-GB" altLang="x-none" sz="1300">
                <a:solidFill>
                  <a:schemeClr val="tx1"/>
                </a:solidFill>
              </a:rPr>
              <a:t>. 2</a:t>
            </a:r>
            <a:r>
              <a:rPr lang="en-GB" altLang="x-none" sz="1300" baseline="30000">
                <a:solidFill>
                  <a:schemeClr val="tx1"/>
                </a:solidFill>
              </a:rPr>
              <a:t>nd</a:t>
            </a:r>
            <a:r>
              <a:rPr lang="en-GB" altLang="x-none" sz="1300">
                <a:solidFill>
                  <a:schemeClr val="tx1"/>
                </a:solidFill>
              </a:rPr>
              <a:t> Ed. Oxford University Press, Oxford.</a:t>
            </a:r>
          </a:p>
          <a:p>
            <a:r>
              <a:rPr lang="en-GB" altLang="x-none" sz="1300">
                <a:solidFill>
                  <a:schemeClr val="tx1"/>
                </a:solidFill>
              </a:rPr>
              <a:t>Page R.D.M. Holmes E.C. (1998) </a:t>
            </a:r>
            <a:r>
              <a:rPr lang="en-GB" altLang="x-none" sz="1300" i="1">
                <a:solidFill>
                  <a:schemeClr val="tx1"/>
                </a:solidFill>
              </a:rPr>
              <a:t>Molecular evolution: a phylogenetic approach</a:t>
            </a:r>
            <a:r>
              <a:rPr lang="en-GB" altLang="x-none" sz="1300">
                <a:solidFill>
                  <a:schemeClr val="tx1"/>
                </a:solidFill>
              </a:rPr>
              <a:t>. Blackwell Science, Oxford.</a:t>
            </a:r>
          </a:p>
          <a:p>
            <a:r>
              <a:rPr lang="en-GB" altLang="x-none" sz="1300">
                <a:solidFill>
                  <a:schemeClr val="tx1"/>
                </a:solidFill>
              </a:rPr>
              <a:t>Nei M., Kumar S. (2000) </a:t>
            </a:r>
            <a:r>
              <a:rPr lang="en-GB" altLang="x-none" sz="1300" i="1">
                <a:solidFill>
                  <a:schemeClr val="tx1"/>
                </a:solidFill>
              </a:rPr>
              <a:t>Molecular evolution and phylogenetics</a:t>
            </a:r>
            <a:r>
              <a:rPr lang="en-GB" altLang="x-none" sz="1300">
                <a:solidFill>
                  <a:schemeClr val="tx1"/>
                </a:solidFill>
              </a:rPr>
              <a:t>. Oxford University Press, Oxford.</a:t>
            </a:r>
          </a:p>
          <a:p>
            <a:r>
              <a:rPr lang="en-GB" altLang="x-none" sz="1300">
                <a:solidFill>
                  <a:schemeClr val="tx1"/>
                </a:solidFill>
              </a:rPr>
              <a:t>Wiens J.J., Ed. (2000) </a:t>
            </a:r>
            <a:r>
              <a:rPr lang="en-GB" altLang="x-none" sz="1300" i="1">
                <a:solidFill>
                  <a:schemeClr val="tx1"/>
                </a:solidFill>
              </a:rPr>
              <a:t>Phylogenetic analysis of morphological data</a:t>
            </a:r>
            <a:r>
              <a:rPr lang="en-GB" altLang="x-none" sz="1300">
                <a:solidFill>
                  <a:schemeClr val="tx1"/>
                </a:solidFill>
              </a:rPr>
              <a:t>. Smithsonian Institution Press, Washington, DC.</a:t>
            </a:r>
          </a:p>
          <a:p>
            <a:r>
              <a:rPr lang="en-GB" altLang="x-none" sz="1300">
                <a:solidFill>
                  <a:schemeClr val="tx1"/>
                </a:solidFill>
              </a:rPr>
              <a:t>Whelan S., Liò P., Goldman N. (2001) Molecular phylogenetics: state-of-the-art methods for looking into the past. </a:t>
            </a:r>
            <a:r>
              <a:rPr lang="en-GB" altLang="x-none" sz="1300" i="1">
                <a:solidFill>
                  <a:schemeClr val="tx1"/>
                </a:solidFill>
              </a:rPr>
              <a:t>Trends in Genetics</a:t>
            </a:r>
            <a:r>
              <a:rPr lang="en-GB" altLang="x-none" sz="1300">
                <a:solidFill>
                  <a:schemeClr val="tx1"/>
                </a:solidFill>
              </a:rPr>
              <a:t> 17:262-272.</a:t>
            </a:r>
          </a:p>
          <a:p>
            <a:r>
              <a:rPr lang="en-GB" altLang="x-none" sz="1300">
                <a:solidFill>
                  <a:schemeClr val="tx1"/>
                </a:solidFill>
              </a:rPr>
              <a:t>Felsenstein J. (2004) </a:t>
            </a:r>
            <a:r>
              <a:rPr lang="en-GB" altLang="x-none" sz="1300" i="1">
                <a:solidFill>
                  <a:schemeClr val="tx1"/>
                </a:solidFill>
              </a:rPr>
              <a:t>Inferring phylogenies</a:t>
            </a:r>
            <a:r>
              <a:rPr lang="en-GB" altLang="x-none" sz="1300">
                <a:solidFill>
                  <a:schemeClr val="tx1"/>
                </a:solidFill>
              </a:rPr>
              <a:t>. Sinauer Associates, Inc., Sunderland, MA.</a:t>
            </a:r>
          </a:p>
          <a:p>
            <a:r>
              <a:rPr lang="en-GB" altLang="x-none" sz="1300">
                <a:solidFill>
                  <a:schemeClr val="tx1"/>
                </a:solidFill>
              </a:rPr>
              <a:t>Lemey P., Salemi M., Vandamme A.-M., Eds. (2009) </a:t>
            </a:r>
            <a:r>
              <a:rPr lang="en-GB" altLang="x-none" sz="1300" i="1">
                <a:solidFill>
                  <a:schemeClr val="tx1"/>
                </a:solidFill>
              </a:rPr>
              <a:t>The phylogenetic handbook. A practical approach to phylogenetic analysis and hypothesis testing</a:t>
            </a:r>
            <a:r>
              <a:rPr lang="en-GB" altLang="x-none" sz="1300">
                <a:solidFill>
                  <a:schemeClr val="tx1"/>
                </a:solidFill>
              </a:rPr>
              <a:t>. 2</a:t>
            </a:r>
            <a:r>
              <a:rPr lang="en-GB" altLang="x-none" sz="1300" baseline="30000">
                <a:solidFill>
                  <a:schemeClr val="tx1"/>
                </a:solidFill>
              </a:rPr>
              <a:t>nd</a:t>
            </a:r>
            <a:r>
              <a:rPr lang="en-GB" altLang="x-none" sz="1300">
                <a:solidFill>
                  <a:schemeClr val="tx1"/>
                </a:solidFill>
              </a:rPr>
              <a:t> Ed. Cambridge University Press, Cambridge.</a:t>
            </a:r>
          </a:p>
          <a:p>
            <a:r>
              <a:rPr lang="en-GB" altLang="x-none" sz="1300">
                <a:solidFill>
                  <a:schemeClr val="tx1"/>
                </a:solidFill>
              </a:rPr>
              <a:t>San Mauro D., Agorreta A. (2010) Molecular systematics: a synthesis of the common methods and the state of knowledge. </a:t>
            </a:r>
            <a:r>
              <a:rPr lang="en-GB" altLang="x-none" sz="1300" i="1">
                <a:solidFill>
                  <a:schemeClr val="tx1"/>
                </a:solidFill>
              </a:rPr>
              <a:t>Cellular &amp; Molecular Biology Letters </a:t>
            </a:r>
            <a:r>
              <a:rPr lang="en-GB" altLang="x-none" sz="1300">
                <a:solidFill>
                  <a:schemeClr val="tx1"/>
                </a:solidFill>
              </a:rPr>
              <a:t>15:311-341.</a:t>
            </a:r>
          </a:p>
          <a:p>
            <a:r>
              <a:rPr lang="en-GB" altLang="x-none" sz="1300">
                <a:solidFill>
                  <a:schemeClr val="tx1"/>
                </a:solidFill>
              </a:rPr>
              <a:t>Hall, B.G. (2011) </a:t>
            </a:r>
            <a:r>
              <a:rPr lang="en-GB" altLang="x-none" sz="1300" i="1">
                <a:solidFill>
                  <a:schemeClr val="tx1"/>
                </a:solidFill>
              </a:rPr>
              <a:t>Phylogenetic trees made easy: a how to manual</a:t>
            </a:r>
            <a:r>
              <a:rPr lang="en-GB" altLang="x-none" sz="1300">
                <a:solidFill>
                  <a:schemeClr val="tx1"/>
                </a:solidFill>
              </a:rPr>
              <a:t>. 4</a:t>
            </a:r>
            <a:r>
              <a:rPr lang="en-GB" altLang="x-none" sz="1300" baseline="30000">
                <a:solidFill>
                  <a:schemeClr val="tx1"/>
                </a:solidFill>
              </a:rPr>
              <a:t>th</a:t>
            </a:r>
            <a:r>
              <a:rPr lang="en-GB" altLang="x-none" sz="1300">
                <a:solidFill>
                  <a:schemeClr val="tx1"/>
                </a:solidFill>
              </a:rPr>
              <a:t> Ed. Sinauer Associates, Inc., Sunderland, MA.</a:t>
            </a:r>
          </a:p>
          <a:p>
            <a:r>
              <a:rPr lang="en-GB" altLang="x-none" sz="1300">
                <a:solidFill>
                  <a:schemeClr val="tx1"/>
                </a:solidFill>
              </a:rPr>
              <a:t>Wiley E.O., Lieberman B.S. (2011) </a:t>
            </a:r>
            <a:r>
              <a:rPr lang="en-GB" altLang="x-none" sz="1300" i="1">
                <a:solidFill>
                  <a:schemeClr val="tx1"/>
                </a:solidFill>
              </a:rPr>
              <a:t>Phylogenetics: theory and practice of phylogenetic systematics</a:t>
            </a:r>
            <a:r>
              <a:rPr lang="en-GB" altLang="x-none" sz="1300">
                <a:solidFill>
                  <a:schemeClr val="tx1"/>
                </a:solidFill>
              </a:rPr>
              <a:t>. 2</a:t>
            </a:r>
            <a:r>
              <a:rPr lang="en-GB" altLang="x-none" sz="1300" baseline="30000">
                <a:solidFill>
                  <a:schemeClr val="tx1"/>
                </a:solidFill>
              </a:rPr>
              <a:t>nd</a:t>
            </a:r>
            <a:r>
              <a:rPr lang="en-GB" altLang="x-none" sz="1300">
                <a:solidFill>
                  <a:schemeClr val="tx1"/>
                </a:solidFill>
              </a:rPr>
              <a:t> Ed. Wiley-Blackwell, Hoboken, NJ.</a:t>
            </a:r>
          </a:p>
          <a:p>
            <a:r>
              <a:rPr lang="en-GB" altLang="x-none" sz="1300">
                <a:solidFill>
                  <a:schemeClr val="tx1"/>
                </a:solidFill>
              </a:rPr>
              <a:t>Baum D., Smith S. (2012) </a:t>
            </a:r>
            <a:r>
              <a:rPr lang="en-GB" altLang="x-none" sz="1300" i="1">
                <a:solidFill>
                  <a:schemeClr val="tx1"/>
                </a:solidFill>
              </a:rPr>
              <a:t>Tree thinking: an introduction to phylogenetic biology</a:t>
            </a:r>
            <a:r>
              <a:rPr lang="en-GB" altLang="x-none" sz="1300">
                <a:solidFill>
                  <a:schemeClr val="tx1"/>
                </a:solidFill>
              </a:rPr>
              <a:t>. Roberts and Company Publishers, Greenwood Village, CO.</a:t>
            </a:r>
          </a:p>
          <a:p>
            <a:r>
              <a:rPr lang="en-GB" altLang="x-none" sz="1300">
                <a:solidFill>
                  <a:schemeClr val="tx1"/>
                </a:solidFill>
              </a:rPr>
              <a:t>Yang Z., Rannala B. (2012) Molecular phylogenetics: principles and practice. </a:t>
            </a:r>
            <a:r>
              <a:rPr lang="en-GB" altLang="x-none" sz="1300" i="1">
                <a:solidFill>
                  <a:schemeClr val="tx1"/>
                </a:solidFill>
              </a:rPr>
              <a:t>Nature Reviews Genetics </a:t>
            </a:r>
            <a:r>
              <a:rPr lang="en-GB" altLang="x-none" sz="1300">
                <a:solidFill>
                  <a:schemeClr val="tx1"/>
                </a:solidFill>
              </a:rPr>
              <a:t>13:303-314.</a:t>
            </a:r>
          </a:p>
          <a:p>
            <a:r>
              <a:rPr lang="en-GB" altLang="x-none" sz="1300">
                <a:solidFill>
                  <a:schemeClr val="tx1"/>
                </a:solidFill>
              </a:rPr>
              <a:t>Vargas P., Zardoya R., Eds. (2012) </a:t>
            </a:r>
            <a:r>
              <a:rPr lang="en-GB" altLang="x-none" sz="1300" i="1">
                <a:solidFill>
                  <a:schemeClr val="tx1"/>
                </a:solidFill>
              </a:rPr>
              <a:t>El árbol de la vida: sistemática y evolución de los seres vivos</a:t>
            </a:r>
            <a:r>
              <a:rPr lang="en-GB" altLang="x-none" sz="1300">
                <a:solidFill>
                  <a:schemeClr val="tx1"/>
                </a:solidFill>
              </a:rPr>
              <a:t>. Madrid.</a:t>
            </a:r>
          </a:p>
          <a:p>
            <a:r>
              <a:rPr lang="en-GB" altLang="x-none" sz="1300">
                <a:solidFill>
                  <a:schemeClr val="tx1"/>
                </a:solidFill>
              </a:rPr>
              <a:t>Anisimova M., Liberles D.A., Philippe H., Provan J., Pupko T., von Haeseler A. (2013) State-of the art methodologies dictate new standards for phylogenetic analysis. </a:t>
            </a:r>
            <a:r>
              <a:rPr lang="en-GB" altLang="x-none" sz="1300" i="1">
                <a:solidFill>
                  <a:schemeClr val="tx1"/>
                </a:solidFill>
              </a:rPr>
              <a:t>BMC Evolutionary Biology </a:t>
            </a:r>
            <a:r>
              <a:rPr lang="en-GB" altLang="x-none" sz="1300">
                <a:solidFill>
                  <a:schemeClr val="tx1"/>
                </a:solidFill>
              </a:rPr>
              <a:t>13:161.</a:t>
            </a:r>
          </a:p>
          <a:p>
            <a:endParaRPr lang="en-GB" altLang="x-none" sz="1300">
              <a:solidFill>
                <a:schemeClr val="tx1"/>
              </a:solidFill>
            </a:endParaRPr>
          </a:p>
          <a:p>
            <a:endParaRPr lang="en-GB" altLang="x-none" sz="1300">
              <a:solidFill>
                <a:schemeClr val="tx1"/>
              </a:solidFill>
            </a:endParaRPr>
          </a:p>
          <a:p>
            <a:endParaRPr lang="en-GB" altLang="x-none" sz="1300">
              <a:solidFill>
                <a:schemeClr val="tx1"/>
              </a:solidFill>
            </a:endParaRPr>
          </a:p>
          <a:p>
            <a:endParaRPr lang="en-GB" altLang="x-none" sz="1300">
              <a:solidFill>
                <a:schemeClr val="tx1"/>
              </a:solidFill>
            </a:endParaRPr>
          </a:p>
          <a:p>
            <a:endParaRPr lang="en-GB" altLang="x-none" sz="1300">
              <a:solidFill>
                <a:schemeClr val="tx1"/>
              </a:solidFill>
            </a:endParaRPr>
          </a:p>
          <a:p>
            <a:endParaRPr lang="en-GB" altLang="x-none" sz="1300">
              <a:solidFill>
                <a:schemeClr val="tx1"/>
              </a:solidFill>
            </a:endParaRPr>
          </a:p>
          <a:p>
            <a:endParaRPr lang="en-GB" altLang="x-none" sz="1300">
              <a:solidFill>
                <a:schemeClr val="tx1"/>
              </a:solidFill>
            </a:endParaRPr>
          </a:p>
          <a:p>
            <a:pPr>
              <a:buFontTx/>
              <a:buNone/>
            </a:pPr>
            <a:endParaRPr lang="en-GB" altLang="x-none" sz="13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2" descr="tre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66675"/>
            <a:ext cx="6373812" cy="630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4" name="Rectangle 5"/>
          <p:cNvSpPr>
            <a:spLocks noChangeArrowheads="1"/>
          </p:cNvSpPr>
          <p:nvPr/>
        </p:nvSpPr>
        <p:spPr bwMode="auto">
          <a:xfrm>
            <a:off x="1824038" y="6464300"/>
            <a:ext cx="54117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GB" altLang="x-none" sz="1200" dirty="0">
                <a:solidFill>
                  <a:srgbClr val="333333"/>
                </a:solidFill>
                <a:latin typeface="Verdana" charset="0"/>
              </a:rPr>
              <a:t>http://</a:t>
            </a:r>
            <a:r>
              <a:rPr lang="en-GB" altLang="x-none" sz="1200" dirty="0" err="1">
                <a:solidFill>
                  <a:srgbClr val="333333"/>
                </a:solidFill>
                <a:latin typeface="Verdana" charset="0"/>
              </a:rPr>
              <a:t>www.zo.utexas.edu</a:t>
            </a:r>
            <a:r>
              <a:rPr lang="en-GB" altLang="x-none" sz="1200" dirty="0">
                <a:solidFill>
                  <a:srgbClr val="333333"/>
                </a:solidFill>
                <a:latin typeface="Verdana" charset="0"/>
              </a:rPr>
              <a:t>/faculty/antisense/</a:t>
            </a:r>
            <a:r>
              <a:rPr lang="en-GB" altLang="x-none" sz="1200" dirty="0" err="1">
                <a:solidFill>
                  <a:srgbClr val="333333"/>
                </a:solidFill>
                <a:latin typeface="Verdana" charset="0"/>
              </a:rPr>
              <a:t>DownloadfilesToL.html</a:t>
            </a:r>
            <a:endParaRPr lang="en-GB" altLang="x-none" sz="1200" dirty="0">
              <a:solidFill>
                <a:srgbClr val="333333"/>
              </a:solidFill>
              <a:latin typeface="Verdana"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2" descr="tree.jpg"/>
          <p:cNvPicPr>
            <a:picLocks noChangeAspect="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1331913" y="66675"/>
            <a:ext cx="6373812" cy="6300788"/>
          </a:xfrm>
          <a:prstGeom prst="rect">
            <a:avLst/>
          </a:prstGeom>
          <a:noFill/>
          <a:ln>
            <a:noFill/>
          </a:ln>
          <a:extLst>
            <a:ext uri="{909E8E84-426E-40DD-AFC4-6F175D3DCCD1}">
              <a14:hiddenFill xmlns:a14="http://schemas.microsoft.com/office/drawing/2010/main">
                <a:solidFill>
                  <a:srgbClr val="FFFFFF">
                    <a:alpha val="43921"/>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ChangeArrowheads="1"/>
          </p:cNvSpPr>
          <p:nvPr/>
        </p:nvSpPr>
        <p:spPr bwMode="auto">
          <a:xfrm>
            <a:off x="1933575" y="1093788"/>
            <a:ext cx="509588" cy="388937"/>
          </a:xfrm>
          <a:prstGeom prst="rect">
            <a:avLst/>
          </a:prstGeom>
          <a:noFill/>
          <a:ln w="127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000">
                <a:solidFill>
                  <a:schemeClr val="tx1"/>
                </a:solidFill>
                <a:latin typeface="Verdana" charset="0"/>
                <a:ea typeface="ＭＳ Ｐゴシック" charset="-128"/>
              </a:defRPr>
            </a:lvl1pPr>
            <a:lvl2pPr marL="742950" indent="-285750" eaLnBrk="0" hangingPunct="0">
              <a:defRPr sz="2000">
                <a:solidFill>
                  <a:schemeClr val="tx1"/>
                </a:solidFill>
                <a:latin typeface="Verdana" charset="0"/>
                <a:ea typeface="ＭＳ Ｐゴシック" charset="-128"/>
              </a:defRPr>
            </a:lvl2pPr>
            <a:lvl3pPr marL="1143000" indent="-228600" eaLnBrk="0" hangingPunct="0">
              <a:defRPr sz="2000">
                <a:solidFill>
                  <a:schemeClr val="tx1"/>
                </a:solidFill>
                <a:latin typeface="Verdana" charset="0"/>
                <a:ea typeface="ＭＳ Ｐゴシック" charset="-128"/>
              </a:defRPr>
            </a:lvl3pPr>
            <a:lvl4pPr marL="1600200" indent="-228600" eaLnBrk="0" hangingPunct="0">
              <a:defRPr sz="2000">
                <a:solidFill>
                  <a:schemeClr val="tx1"/>
                </a:solidFill>
                <a:latin typeface="Verdana" charset="0"/>
                <a:ea typeface="ＭＳ Ｐゴシック" charset="-128"/>
              </a:defRPr>
            </a:lvl4pPr>
            <a:lvl5pPr marL="2057400" indent="-228600" eaLnBrk="0" hangingPunct="0">
              <a:defRPr sz="2000">
                <a:solidFill>
                  <a:schemeClr val="tx1"/>
                </a:solidFill>
                <a:latin typeface="Verdana" charset="0"/>
                <a:ea typeface="ＭＳ Ｐゴシック" charset="-128"/>
              </a:defRPr>
            </a:lvl5pPr>
            <a:lvl6pPr marL="2514600" indent="-228600" eaLnBrk="0" fontAlgn="base" hangingPunct="0">
              <a:spcBef>
                <a:spcPct val="0"/>
              </a:spcBef>
              <a:spcAft>
                <a:spcPct val="0"/>
              </a:spcAft>
              <a:defRPr sz="2000">
                <a:solidFill>
                  <a:schemeClr val="tx1"/>
                </a:solidFill>
                <a:latin typeface="Verdana" charset="0"/>
                <a:ea typeface="ＭＳ Ｐゴシック" charset="-128"/>
              </a:defRPr>
            </a:lvl6pPr>
            <a:lvl7pPr marL="2971800" indent="-228600" eaLnBrk="0" fontAlgn="base" hangingPunct="0">
              <a:spcBef>
                <a:spcPct val="0"/>
              </a:spcBef>
              <a:spcAft>
                <a:spcPct val="0"/>
              </a:spcAft>
              <a:defRPr sz="2000">
                <a:solidFill>
                  <a:schemeClr val="tx1"/>
                </a:solidFill>
                <a:latin typeface="Verdana" charset="0"/>
                <a:ea typeface="ＭＳ Ｐゴシック" charset="-128"/>
              </a:defRPr>
            </a:lvl7pPr>
            <a:lvl8pPr marL="3429000" indent="-228600" eaLnBrk="0" fontAlgn="base" hangingPunct="0">
              <a:spcBef>
                <a:spcPct val="0"/>
              </a:spcBef>
              <a:spcAft>
                <a:spcPct val="0"/>
              </a:spcAft>
              <a:defRPr sz="2000">
                <a:solidFill>
                  <a:schemeClr val="tx1"/>
                </a:solidFill>
                <a:latin typeface="Verdana" charset="0"/>
                <a:ea typeface="ＭＳ Ｐゴシック" charset="-128"/>
              </a:defRPr>
            </a:lvl8pPr>
            <a:lvl9pPr marL="3886200" indent="-228600" eaLnBrk="0" fontAlgn="base" hangingPunct="0">
              <a:spcBef>
                <a:spcPct val="0"/>
              </a:spcBef>
              <a:spcAft>
                <a:spcPct val="0"/>
              </a:spcAft>
              <a:defRPr sz="2000">
                <a:solidFill>
                  <a:schemeClr val="tx1"/>
                </a:solidFill>
                <a:latin typeface="Verdana" charset="0"/>
                <a:ea typeface="ＭＳ Ｐゴシック" charset="-128"/>
              </a:defRPr>
            </a:lvl9pPr>
          </a:lstStyle>
          <a:p>
            <a:pPr algn="ctr" eaLnBrk="1" hangingPunct="1">
              <a:defRPr/>
            </a:pPr>
            <a:endParaRPr lang="en-US" altLang="x-none">
              <a:solidFill>
                <a:srgbClr val="FFFFFF"/>
              </a:solidFill>
            </a:endParaRPr>
          </a:p>
        </p:txBody>
      </p:sp>
      <p:cxnSp>
        <p:nvCxnSpPr>
          <p:cNvPr id="7" name="Straight Connector 6"/>
          <p:cNvCxnSpPr>
            <a:cxnSpLocks noChangeShapeType="1"/>
          </p:cNvCxnSpPr>
          <p:nvPr/>
        </p:nvCxnSpPr>
        <p:spPr bwMode="auto">
          <a:xfrm>
            <a:off x="1931988" y="1087438"/>
            <a:ext cx="349250" cy="1114425"/>
          </a:xfrm>
          <a:prstGeom prst="line">
            <a:avLst/>
          </a:prstGeom>
          <a:noFill/>
          <a:ln w="12700">
            <a:solidFill>
              <a:schemeClr val="tx1"/>
            </a:solidFill>
            <a:prstDash val="sys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0" name="Straight Connector 9"/>
          <p:cNvCxnSpPr>
            <a:cxnSpLocks noChangeShapeType="1"/>
          </p:cNvCxnSpPr>
          <p:nvPr/>
        </p:nvCxnSpPr>
        <p:spPr bwMode="auto">
          <a:xfrm>
            <a:off x="2436813" y="1103313"/>
            <a:ext cx="5122862" cy="1087437"/>
          </a:xfrm>
          <a:prstGeom prst="line">
            <a:avLst/>
          </a:prstGeom>
          <a:noFill/>
          <a:ln w="12700">
            <a:solidFill>
              <a:schemeClr val="tx1"/>
            </a:solidFill>
            <a:prstDash val="sys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4" name="Straight Connector 13"/>
          <p:cNvCxnSpPr>
            <a:cxnSpLocks noChangeShapeType="1"/>
          </p:cNvCxnSpPr>
          <p:nvPr/>
        </p:nvCxnSpPr>
        <p:spPr bwMode="auto">
          <a:xfrm>
            <a:off x="1931988" y="1489075"/>
            <a:ext cx="349250" cy="4457700"/>
          </a:xfrm>
          <a:prstGeom prst="line">
            <a:avLst/>
          </a:prstGeom>
          <a:noFill/>
          <a:ln w="12700">
            <a:solidFill>
              <a:schemeClr val="tx1"/>
            </a:solidFill>
            <a:prstDash val="sys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6" name="Straight Connector 15"/>
          <p:cNvCxnSpPr>
            <a:cxnSpLocks noChangeShapeType="1"/>
          </p:cNvCxnSpPr>
          <p:nvPr/>
        </p:nvCxnSpPr>
        <p:spPr bwMode="auto">
          <a:xfrm>
            <a:off x="2425700" y="1482725"/>
            <a:ext cx="5124450" cy="4510088"/>
          </a:xfrm>
          <a:prstGeom prst="line">
            <a:avLst/>
          </a:prstGeom>
          <a:noFill/>
          <a:ln w="12700">
            <a:solidFill>
              <a:schemeClr val="tx1"/>
            </a:solidFill>
            <a:prstDash val="sys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14343" name="Picture 4" descr="tree_ZOO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1238" y="2201863"/>
            <a:ext cx="5280025" cy="379888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344" name="Rectangle 5"/>
          <p:cNvSpPr>
            <a:spLocks noChangeArrowheads="1"/>
          </p:cNvSpPr>
          <p:nvPr/>
        </p:nvSpPr>
        <p:spPr bwMode="auto">
          <a:xfrm>
            <a:off x="1824038" y="6464300"/>
            <a:ext cx="54117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eaLnBrk="1" hangingPunct="1">
              <a:spcBef>
                <a:spcPct val="0"/>
              </a:spcBef>
              <a:buFontTx/>
              <a:buNone/>
            </a:pPr>
            <a:r>
              <a:rPr lang="en-GB" altLang="x-none" sz="1200">
                <a:solidFill>
                  <a:srgbClr val="333333"/>
                </a:solidFill>
                <a:latin typeface="Verdana" charset="0"/>
              </a:rPr>
              <a:t>http://www.zo.utexas.edu/faculty/antisense/DownloadfilesToL.html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4" descr="darwin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2349500"/>
            <a:ext cx="5470525"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1 CuadroTexto"/>
          <p:cNvSpPr txBox="1">
            <a:spLocks noChangeArrowheads="1"/>
          </p:cNvSpPr>
          <p:nvPr/>
        </p:nvSpPr>
        <p:spPr bwMode="auto">
          <a:xfrm>
            <a:off x="0" y="44450"/>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800" b="1">
                <a:solidFill>
                  <a:schemeClr val="tx2"/>
                </a:solidFill>
              </a:rPr>
              <a:t>Filogenética</a:t>
            </a:r>
          </a:p>
        </p:txBody>
      </p:sp>
      <p:sp>
        <p:nvSpPr>
          <p:cNvPr id="15363" name="1 CuadroTexto"/>
          <p:cNvSpPr txBox="1">
            <a:spLocks noChangeArrowheads="1"/>
          </p:cNvSpPr>
          <p:nvPr/>
        </p:nvSpPr>
        <p:spPr bwMode="auto">
          <a:xfrm>
            <a:off x="9525" y="1196975"/>
            <a:ext cx="9144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eaLnBrk="1" hangingPunct="1">
              <a:spcBef>
                <a:spcPct val="0"/>
              </a:spcBef>
              <a:buFontTx/>
              <a:buNone/>
            </a:pPr>
            <a:r>
              <a:rPr lang="es-ES" altLang="x-none" sz="2800" b="1">
                <a:solidFill>
                  <a:srgbClr val="000000"/>
                </a:solidFill>
              </a:rPr>
              <a:t>Una disciplina consolidada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4" descr="Systematics-and-Biodiversity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694428">
            <a:off x="374650" y="2303463"/>
            <a:ext cx="2189163" cy="2879725"/>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17410" name="Picture 3" descr="cladicov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372349">
            <a:off x="4649788" y="2293938"/>
            <a:ext cx="2192337"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2" descr="sysbio.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245467">
            <a:off x="6834188" y="2255838"/>
            <a:ext cx="2108200" cy="2879725"/>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17412" name="Picture 1" descr="image_96.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rot="-196680">
            <a:off x="2484438" y="2184400"/>
            <a:ext cx="2130425" cy="2879725"/>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17413" name="Rectangle 1026"/>
          <p:cNvSpPr txBox="1">
            <a:spLocks noChangeArrowheads="1"/>
          </p:cNvSpPr>
          <p:nvPr/>
        </p:nvSpPr>
        <p:spPr bwMode="auto">
          <a:xfrm>
            <a:off x="900113" y="122238"/>
            <a:ext cx="7200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CC3300"/>
                </a:solidFill>
                <a:latin typeface="Arial" charset="0"/>
                <a:ea typeface="ＭＳ Ｐゴシック" charset="-128"/>
                <a:cs typeface="Arial" charset="0"/>
              </a:defRPr>
            </a:lvl1pPr>
            <a:lvl2pPr marL="742950" indent="-285750">
              <a:spcBef>
                <a:spcPct val="20000"/>
              </a:spcBef>
              <a:buChar char="–"/>
              <a:defRPr sz="2800">
                <a:solidFill>
                  <a:srgbClr val="333333"/>
                </a:solidFill>
                <a:latin typeface="Arial" charset="0"/>
                <a:ea typeface="ＭＳ Ｐゴシック" charset="-128"/>
                <a:cs typeface="Arial" charset="0"/>
              </a:defRPr>
            </a:lvl2pPr>
            <a:lvl3pPr marL="1143000" indent="-228600">
              <a:spcBef>
                <a:spcPct val="20000"/>
              </a:spcBef>
              <a:buChar char="•"/>
              <a:defRPr sz="2400">
                <a:solidFill>
                  <a:srgbClr val="9966FF"/>
                </a:solidFill>
                <a:latin typeface="Arial" charset="0"/>
                <a:ea typeface="ＭＳ Ｐゴシック" charset="-128"/>
                <a:cs typeface="Arial" charset="0"/>
              </a:defRPr>
            </a:lvl3pPr>
            <a:lvl4pPr marL="1600200" indent="-228600">
              <a:spcBef>
                <a:spcPct val="20000"/>
              </a:spcBef>
              <a:buChar char="–"/>
              <a:defRPr sz="2000">
                <a:solidFill>
                  <a:schemeClr val="tx1"/>
                </a:solidFill>
                <a:latin typeface="Arial" charset="0"/>
                <a:ea typeface="ＭＳ Ｐゴシック" charset="-128"/>
                <a:cs typeface="Arial" charset="0"/>
              </a:defRPr>
            </a:lvl4pPr>
            <a:lvl5pPr marL="2057400" indent="-228600">
              <a:spcBef>
                <a:spcPct val="20000"/>
              </a:spcBef>
              <a:buChar char="»"/>
              <a:defRPr sz="2000">
                <a:solidFill>
                  <a:schemeClr val="tx1"/>
                </a:solidFill>
                <a:latin typeface="Arial" charset="0"/>
                <a:ea typeface="ＭＳ Ｐゴシック" charset="-128"/>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Arial" charset="0"/>
              </a:defRPr>
            </a:lvl9pPr>
          </a:lstStyle>
          <a:p>
            <a:pPr algn="ctr">
              <a:spcBef>
                <a:spcPct val="0"/>
              </a:spcBef>
              <a:buFontTx/>
              <a:buNone/>
            </a:pPr>
            <a:r>
              <a:rPr lang="es-ES" altLang="x-none" sz="2800" b="1">
                <a:solidFill>
                  <a:schemeClr val="tx2"/>
                </a:solidFill>
              </a:rPr>
              <a:t>Revistas científicas especializadas</a:t>
            </a:r>
          </a:p>
        </p:txBody>
      </p:sp>
    </p:spTree>
  </p:cSld>
  <p:clrMapOvr>
    <a:masterClrMapping/>
  </p:clrMapOvr>
</p:sld>
</file>

<file path=ppt/theme/theme1.xml><?xml version="1.0" encoding="utf-8"?>
<a:theme xmlns:a="http://schemas.openxmlformats.org/drawingml/2006/main" name="Diseño predetermin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seño predeterminado">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11466</TotalTime>
  <Words>1885</Words>
  <Application>Microsoft Macintosh PowerPoint</Application>
  <PresentationFormat>Presentación en pantalla (4:3)</PresentationFormat>
  <Paragraphs>327</Paragraphs>
  <Slides>54</Slides>
  <Notes>37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54</vt:i4>
      </vt:variant>
    </vt:vector>
  </HeadingPairs>
  <TitlesOfParts>
    <vt:vector size="59" baseType="lpstr">
      <vt:lpstr>Arial</vt:lpstr>
      <vt:lpstr>Times</vt:lpstr>
      <vt:lpstr>Verdana</vt:lpstr>
      <vt:lpstr>Wingdings</vt:lpstr>
      <vt:lpstr>Diseño predeterminado</vt:lpstr>
      <vt:lpstr>Filogenia Molecular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Sister groups, ingroup, outgroup(s)</vt:lpstr>
      <vt:lpstr>Árboles sin enraizar y redes</vt:lpstr>
      <vt:lpstr>Politomías</vt:lpstr>
      <vt:lpstr>Árboles filogenéticos</vt:lpstr>
      <vt:lpstr>Presentación de PowerPoint</vt:lpstr>
      <vt:lpstr>Entendiendo los árboles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Homología: exclusiva, derivada</vt:lpstr>
      <vt:lpstr>Presentación de PowerPoint</vt:lpstr>
      <vt:lpstr>Homología: compartida, ancestral</vt:lpstr>
      <vt:lpstr>Homologías</vt:lpstr>
      <vt:lpstr>Homoplasia</vt:lpstr>
      <vt:lpstr>Agrupamientos</vt:lpstr>
      <vt:lpstr>Agrupamientos</vt:lpstr>
      <vt:lpstr>Grupos y caracteres que los apoyan</vt:lpstr>
      <vt:lpstr>Fenotipo vs. moléculas</vt:lpstr>
      <vt:lpstr>Ventajas de los caracteres fenotípicos</vt:lpstr>
      <vt:lpstr>Problemas de los caracteres fenotípicos</vt:lpstr>
      <vt:lpstr>Ventajas de los caracteres moleculares</vt:lpstr>
      <vt:lpstr>Problemas de los caracteres moleculares</vt:lpstr>
      <vt:lpstr>Análisis separados</vt:lpstr>
      <vt:lpstr>Análisis combinados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UB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Regreso al pasado: ¿Qué nos enseñan las filogenias moleculares sobre la diversificación de los organismos? </dc:title>
  <dc:creator>Miquel Arnedo</dc:creator>
  <cp:lastModifiedBy>Patricia Alvarez Campos</cp:lastModifiedBy>
  <cp:revision>331</cp:revision>
  <cp:lastPrinted>2017-03-26T16:35:38Z</cp:lastPrinted>
  <dcterms:created xsi:type="dcterms:W3CDTF">2009-11-16T14:17:48Z</dcterms:created>
  <dcterms:modified xsi:type="dcterms:W3CDTF">2024-09-09T12:55:38Z</dcterms:modified>
</cp:coreProperties>
</file>